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8" r:id="rId4"/>
    <p:sldId id="265" r:id="rId5"/>
    <p:sldId id="267" r:id="rId6"/>
    <p:sldId id="275" r:id="rId7"/>
    <p:sldId id="269" r:id="rId8"/>
    <p:sldId id="272" r:id="rId9"/>
    <p:sldId id="268" r:id="rId10"/>
    <p:sldId id="262" r:id="rId11"/>
    <p:sldId id="260" r:id="rId12"/>
    <p:sldId id="264" r:id="rId13"/>
    <p:sldId id="270" r:id="rId14"/>
    <p:sldId id="271" r:id="rId15"/>
    <p:sldId id="273" r:id="rId16"/>
    <p:sldId id="274"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AF66A-6C81-4A08-912E-F134B8CDC80C}" v="59" dt="2023-01-05T17:39:40.281"/>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lmira Balgozhina" userId="d37ab5791fe995d6" providerId="LiveId" clId="{004AF66A-6C81-4A08-912E-F134B8CDC80C}"/>
    <pc:docChg chg="undo custSel addSld delSld modSld">
      <pc:chgData name="Gulmira Balgozhina" userId="d37ab5791fe995d6" providerId="LiveId" clId="{004AF66A-6C81-4A08-912E-F134B8CDC80C}" dt="2023-01-05T17:44:41.285" v="395" actId="207"/>
      <pc:docMkLst>
        <pc:docMk/>
      </pc:docMkLst>
      <pc:sldChg chg="modSp mod">
        <pc:chgData name="Gulmira Balgozhina" userId="d37ab5791fe995d6" providerId="LiveId" clId="{004AF66A-6C81-4A08-912E-F134B8CDC80C}" dt="2023-01-05T17:44:41.285" v="395" actId="207"/>
        <pc:sldMkLst>
          <pc:docMk/>
          <pc:sldMk cId="0" sldId="256"/>
        </pc:sldMkLst>
        <pc:spChg chg="mod">
          <ac:chgData name="Gulmira Balgozhina" userId="d37ab5791fe995d6" providerId="LiveId" clId="{004AF66A-6C81-4A08-912E-F134B8CDC80C}" dt="2023-01-05T17:44:41.285" v="395" actId="207"/>
          <ac:spMkLst>
            <pc:docMk/>
            <pc:sldMk cId="0" sldId="256"/>
            <ac:spMk id="2" creationId="{00000000-0000-0000-0000-000000000000}"/>
          </ac:spMkLst>
        </pc:spChg>
        <pc:spChg chg="mod">
          <ac:chgData name="Gulmira Balgozhina" userId="d37ab5791fe995d6" providerId="LiveId" clId="{004AF66A-6C81-4A08-912E-F134B8CDC80C}" dt="2023-01-05T17:03:39.249" v="2" actId="20577"/>
          <ac:spMkLst>
            <pc:docMk/>
            <pc:sldMk cId="0" sldId="256"/>
            <ac:spMk id="11265" creationId="{00000000-0000-0000-0000-000000000000}"/>
          </ac:spMkLst>
        </pc:spChg>
        <pc:spChg chg="mod">
          <ac:chgData name="Gulmira Balgozhina" userId="d37ab5791fe995d6" providerId="LiveId" clId="{004AF66A-6C81-4A08-912E-F134B8CDC80C}" dt="2023-01-05T17:44:01.700" v="387" actId="114"/>
          <ac:spMkLst>
            <pc:docMk/>
            <pc:sldMk cId="0" sldId="256"/>
            <ac:spMk id="11266" creationId="{00000000-0000-0000-0000-000000000000}"/>
          </ac:spMkLst>
        </pc:spChg>
      </pc:sldChg>
      <pc:sldChg chg="modSp mod">
        <pc:chgData name="Gulmira Balgozhina" userId="d37ab5791fe995d6" providerId="LiveId" clId="{004AF66A-6C81-4A08-912E-F134B8CDC80C}" dt="2023-01-05T17:27:29.705" v="182" actId="255"/>
        <pc:sldMkLst>
          <pc:docMk/>
          <pc:sldMk cId="0" sldId="265"/>
        </pc:sldMkLst>
        <pc:spChg chg="mod">
          <ac:chgData name="Gulmira Balgozhina" userId="d37ab5791fe995d6" providerId="LiveId" clId="{004AF66A-6C81-4A08-912E-F134B8CDC80C}" dt="2023-01-05T17:27:29.705" v="182" actId="255"/>
          <ac:spMkLst>
            <pc:docMk/>
            <pc:sldMk cId="0" sldId="265"/>
            <ac:spMk id="5" creationId="{00000000-0000-0000-0000-000000000000}"/>
          </ac:spMkLst>
        </pc:spChg>
      </pc:sldChg>
      <pc:sldChg chg="addSp delSp modSp mod setBg">
        <pc:chgData name="Gulmira Balgozhina" userId="d37ab5791fe995d6" providerId="LiveId" clId="{004AF66A-6C81-4A08-912E-F134B8CDC80C}" dt="2023-01-05T17:31:55.130" v="315" actId="6549"/>
        <pc:sldMkLst>
          <pc:docMk/>
          <pc:sldMk cId="0" sldId="267"/>
        </pc:sldMkLst>
        <pc:graphicFrameChg chg="add del mod modGraphic">
          <ac:chgData name="Gulmira Balgozhina" userId="d37ab5791fe995d6" providerId="LiveId" clId="{004AF66A-6C81-4A08-912E-F134B8CDC80C}" dt="2023-01-05T17:27:51.742" v="183" actId="478"/>
          <ac:graphicFrameMkLst>
            <pc:docMk/>
            <pc:sldMk cId="0" sldId="267"/>
            <ac:graphicFrameMk id="3" creationId="{B100E25E-A19C-6A9F-76A9-F89343AF2C95}"/>
          </ac:graphicFrameMkLst>
        </pc:graphicFrameChg>
        <pc:graphicFrameChg chg="mod modGraphic">
          <ac:chgData name="Gulmira Balgozhina" userId="d37ab5791fe995d6" providerId="LiveId" clId="{004AF66A-6C81-4A08-912E-F134B8CDC80C}" dt="2023-01-05T17:31:55.130" v="315" actId="6549"/>
          <ac:graphicFrameMkLst>
            <pc:docMk/>
            <pc:sldMk cId="0" sldId="267"/>
            <ac:graphicFrameMk id="4" creationId="{00000000-0000-0000-0000-000000000000}"/>
          </ac:graphicFrameMkLst>
        </pc:graphicFrameChg>
        <pc:graphicFrameChg chg="add del mod modGraphic">
          <ac:chgData name="Gulmira Balgozhina" userId="d37ab5791fe995d6" providerId="LiveId" clId="{004AF66A-6C81-4A08-912E-F134B8CDC80C}" dt="2023-01-05T17:27:54.570" v="184" actId="478"/>
          <ac:graphicFrameMkLst>
            <pc:docMk/>
            <pc:sldMk cId="0" sldId="267"/>
            <ac:graphicFrameMk id="5" creationId="{7B66FB2A-2681-070A-8E43-DBBB135BF0E7}"/>
          </ac:graphicFrameMkLst>
        </pc:graphicFrameChg>
        <pc:picChg chg="add mod">
          <ac:chgData name="Gulmira Balgozhina" userId="d37ab5791fe995d6" providerId="LiveId" clId="{004AF66A-6C81-4A08-912E-F134B8CDC80C}" dt="2023-01-05T17:19:02.393" v="114"/>
          <ac:picMkLst>
            <pc:docMk/>
            <pc:sldMk cId="0" sldId="267"/>
            <ac:picMk id="2" creationId="{C615324D-97A3-746A-45B8-636CA685A306}"/>
          </ac:picMkLst>
        </pc:picChg>
        <pc:picChg chg="del">
          <ac:chgData name="Gulmira Balgozhina" userId="d37ab5791fe995d6" providerId="LiveId" clId="{004AF66A-6C81-4A08-912E-F134B8CDC80C}" dt="2023-01-05T17:17:19.442" v="105" actId="21"/>
          <ac:picMkLst>
            <pc:docMk/>
            <pc:sldMk cId="0" sldId="267"/>
            <ac:picMk id="6" creationId="{00000000-0000-0000-0000-000000000000}"/>
          </ac:picMkLst>
        </pc:picChg>
        <pc:cxnChg chg="add mod">
          <ac:chgData name="Gulmira Balgozhina" userId="d37ab5791fe995d6" providerId="LiveId" clId="{004AF66A-6C81-4A08-912E-F134B8CDC80C}" dt="2023-01-05T17:31:15.389" v="306" actId="14100"/>
          <ac:cxnSpMkLst>
            <pc:docMk/>
            <pc:sldMk cId="0" sldId="267"/>
            <ac:cxnSpMk id="8" creationId="{BADC8D4E-F306-D9A0-625A-9F5A55D4E66F}"/>
          </ac:cxnSpMkLst>
        </pc:cxnChg>
        <pc:cxnChg chg="add mod">
          <ac:chgData name="Gulmira Balgozhina" userId="d37ab5791fe995d6" providerId="LiveId" clId="{004AF66A-6C81-4A08-912E-F134B8CDC80C}" dt="2023-01-05T17:31:49.565" v="313" actId="14100"/>
          <ac:cxnSpMkLst>
            <pc:docMk/>
            <pc:sldMk cId="0" sldId="267"/>
            <ac:cxnSpMk id="13" creationId="{401459A4-1BFB-A4C6-9674-F316720CCA70}"/>
          </ac:cxnSpMkLst>
        </pc:cxnChg>
        <pc:cxnChg chg="add">
          <ac:chgData name="Gulmira Balgozhina" userId="d37ab5791fe995d6" providerId="LiveId" clId="{004AF66A-6C81-4A08-912E-F134B8CDC80C}" dt="2023-01-05T17:31:25.362" v="307" actId="11529"/>
          <ac:cxnSpMkLst>
            <pc:docMk/>
            <pc:sldMk cId="0" sldId="267"/>
            <ac:cxnSpMk id="16" creationId="{47C16FBC-9E9E-913B-72F0-5FCE452BE78B}"/>
          </ac:cxnSpMkLst>
        </pc:cxnChg>
        <pc:cxnChg chg="add mod">
          <ac:chgData name="Gulmira Balgozhina" userId="d37ab5791fe995d6" providerId="LiveId" clId="{004AF66A-6C81-4A08-912E-F134B8CDC80C}" dt="2023-01-05T17:31:32.573" v="309" actId="1076"/>
          <ac:cxnSpMkLst>
            <pc:docMk/>
            <pc:sldMk cId="0" sldId="267"/>
            <ac:cxnSpMk id="17" creationId="{B63291CE-A525-F685-FB4D-18FEF7580ED7}"/>
          </ac:cxnSpMkLst>
        </pc:cxnChg>
        <pc:cxnChg chg="add mod">
          <ac:chgData name="Gulmira Balgozhina" userId="d37ab5791fe995d6" providerId="LiveId" clId="{004AF66A-6C81-4A08-912E-F134B8CDC80C}" dt="2023-01-05T17:31:45.405" v="312" actId="14100"/>
          <ac:cxnSpMkLst>
            <pc:docMk/>
            <pc:sldMk cId="0" sldId="267"/>
            <ac:cxnSpMk id="18" creationId="{79130FF6-D147-580A-3ECF-A41FCFFD7700}"/>
          </ac:cxnSpMkLst>
        </pc:cxnChg>
      </pc:sldChg>
      <pc:sldChg chg="modSp mod">
        <pc:chgData name="Gulmira Balgozhina" userId="d37ab5791fe995d6" providerId="LiveId" clId="{004AF66A-6C81-4A08-912E-F134B8CDC80C}" dt="2023-01-05T17:16:29.081" v="100" actId="207"/>
        <pc:sldMkLst>
          <pc:docMk/>
          <pc:sldMk cId="0" sldId="269"/>
        </pc:sldMkLst>
        <pc:spChg chg="mod">
          <ac:chgData name="Gulmira Balgozhina" userId="d37ab5791fe995d6" providerId="LiveId" clId="{004AF66A-6C81-4A08-912E-F134B8CDC80C}" dt="2023-01-05T17:16:29.081" v="100" actId="207"/>
          <ac:spMkLst>
            <pc:docMk/>
            <pc:sldMk cId="0" sldId="269"/>
            <ac:spMk id="2" creationId="{00000000-0000-0000-0000-000000000000}"/>
          </ac:spMkLst>
        </pc:spChg>
      </pc:sldChg>
      <pc:sldChg chg="modSp mod">
        <pc:chgData name="Gulmira Balgozhina" userId="d37ab5791fe995d6" providerId="LiveId" clId="{004AF66A-6C81-4A08-912E-F134B8CDC80C}" dt="2023-01-05T17:37:16.171" v="363" actId="20577"/>
        <pc:sldMkLst>
          <pc:docMk/>
          <pc:sldMk cId="0" sldId="271"/>
        </pc:sldMkLst>
        <pc:spChg chg="mod">
          <ac:chgData name="Gulmira Balgozhina" userId="d37ab5791fe995d6" providerId="LiveId" clId="{004AF66A-6C81-4A08-912E-F134B8CDC80C}" dt="2023-01-05T17:37:16.171" v="363" actId="20577"/>
          <ac:spMkLst>
            <pc:docMk/>
            <pc:sldMk cId="0" sldId="271"/>
            <ac:spMk id="2" creationId="{00000000-0000-0000-0000-000000000000}"/>
          </ac:spMkLst>
        </pc:spChg>
      </pc:sldChg>
      <pc:sldChg chg="modSp mod">
        <pc:chgData name="Gulmira Balgozhina" userId="d37ab5791fe995d6" providerId="LiveId" clId="{004AF66A-6C81-4A08-912E-F134B8CDC80C}" dt="2023-01-05T17:33:01.718" v="342" actId="20577"/>
        <pc:sldMkLst>
          <pc:docMk/>
          <pc:sldMk cId="0" sldId="272"/>
        </pc:sldMkLst>
        <pc:spChg chg="mod">
          <ac:chgData name="Gulmira Balgozhina" userId="d37ab5791fe995d6" providerId="LiveId" clId="{004AF66A-6C81-4A08-912E-F134B8CDC80C}" dt="2023-01-05T17:33:01.718" v="342" actId="20577"/>
          <ac:spMkLst>
            <pc:docMk/>
            <pc:sldMk cId="0" sldId="272"/>
            <ac:spMk id="2" creationId="{00000000-0000-0000-0000-000000000000}"/>
          </ac:spMkLst>
        </pc:spChg>
      </pc:sldChg>
      <pc:sldChg chg="modSp mod">
        <pc:chgData name="Gulmira Balgozhina" userId="d37ab5791fe995d6" providerId="LiveId" clId="{004AF66A-6C81-4A08-912E-F134B8CDC80C}" dt="2023-01-05T17:38:36.989" v="367" actId="14100"/>
        <pc:sldMkLst>
          <pc:docMk/>
          <pc:sldMk cId="0" sldId="273"/>
        </pc:sldMkLst>
        <pc:spChg chg="mod">
          <ac:chgData name="Gulmira Balgozhina" userId="d37ab5791fe995d6" providerId="LiveId" clId="{004AF66A-6C81-4A08-912E-F134B8CDC80C}" dt="2023-01-05T17:38:36.989" v="367" actId="14100"/>
          <ac:spMkLst>
            <pc:docMk/>
            <pc:sldMk cId="0" sldId="273"/>
            <ac:spMk id="2" creationId="{00000000-0000-0000-0000-000000000000}"/>
          </ac:spMkLst>
        </pc:spChg>
      </pc:sldChg>
      <pc:sldChg chg="modSp mod">
        <pc:chgData name="Gulmira Balgozhina" userId="d37ab5791fe995d6" providerId="LiveId" clId="{004AF66A-6C81-4A08-912E-F134B8CDC80C}" dt="2023-01-05T17:39:55.389" v="375" actId="20577"/>
        <pc:sldMkLst>
          <pc:docMk/>
          <pc:sldMk cId="0" sldId="274"/>
        </pc:sldMkLst>
        <pc:spChg chg="mod">
          <ac:chgData name="Gulmira Balgozhina" userId="d37ab5791fe995d6" providerId="LiveId" clId="{004AF66A-6C81-4A08-912E-F134B8CDC80C}" dt="2023-01-05T17:39:24.229" v="371" actId="14100"/>
          <ac:spMkLst>
            <pc:docMk/>
            <pc:sldMk cId="0" sldId="274"/>
            <ac:spMk id="2" creationId="{00000000-0000-0000-0000-000000000000}"/>
          </ac:spMkLst>
        </pc:spChg>
        <pc:spChg chg="mod">
          <ac:chgData name="Gulmira Balgozhina" userId="d37ab5791fe995d6" providerId="LiveId" clId="{004AF66A-6C81-4A08-912E-F134B8CDC80C}" dt="2023-01-05T17:39:55.389" v="375" actId="20577"/>
          <ac:spMkLst>
            <pc:docMk/>
            <pc:sldMk cId="0" sldId="274"/>
            <ac:spMk id="5" creationId="{00000000-0000-0000-0000-000000000000}"/>
          </ac:spMkLst>
        </pc:spChg>
      </pc:sldChg>
      <pc:sldChg chg="modSp mod">
        <pc:chgData name="Gulmira Balgozhina" userId="d37ab5791fe995d6" providerId="LiveId" clId="{004AF66A-6C81-4A08-912E-F134B8CDC80C}" dt="2023-01-05T17:26:55.932" v="181" actId="27636"/>
        <pc:sldMkLst>
          <pc:docMk/>
          <pc:sldMk cId="0" sldId="275"/>
        </pc:sldMkLst>
        <pc:spChg chg="mod">
          <ac:chgData name="Gulmira Balgozhina" userId="d37ab5791fe995d6" providerId="LiveId" clId="{004AF66A-6C81-4A08-912E-F134B8CDC80C}" dt="2023-01-05T17:26:55.932" v="181" actId="27636"/>
          <ac:spMkLst>
            <pc:docMk/>
            <pc:sldMk cId="0" sldId="275"/>
            <ac:spMk id="2" creationId="{00000000-0000-0000-0000-000000000000}"/>
          </ac:spMkLst>
        </pc:spChg>
      </pc:sldChg>
      <pc:sldChg chg="addSp delSp modSp new del mod">
        <pc:chgData name="Gulmira Balgozhina" userId="d37ab5791fe995d6" providerId="LiveId" clId="{004AF66A-6C81-4A08-912E-F134B8CDC80C}" dt="2023-01-05T17:19:08.771" v="115" actId="2696"/>
        <pc:sldMkLst>
          <pc:docMk/>
          <pc:sldMk cId="1541363412" sldId="277"/>
        </pc:sldMkLst>
        <pc:spChg chg="del mod">
          <ac:chgData name="Gulmira Balgozhina" userId="d37ab5791fe995d6" providerId="LiveId" clId="{004AF66A-6C81-4A08-912E-F134B8CDC80C}" dt="2023-01-05T17:17:37.469" v="109" actId="478"/>
          <ac:spMkLst>
            <pc:docMk/>
            <pc:sldMk cId="1541363412" sldId="277"/>
            <ac:spMk id="2" creationId="{1923608A-3FAA-10E9-20E3-73673C13526F}"/>
          </ac:spMkLst>
        </pc:spChg>
        <pc:spChg chg="del">
          <ac:chgData name="Gulmira Balgozhina" userId="d37ab5791fe995d6" providerId="LiveId" clId="{004AF66A-6C81-4A08-912E-F134B8CDC80C}" dt="2023-01-05T17:17:53.184" v="110" actId="3680"/>
          <ac:spMkLst>
            <pc:docMk/>
            <pc:sldMk cId="1541363412" sldId="277"/>
            <ac:spMk id="3" creationId="{1BC030A0-D298-8BBD-06F0-26B875C2AF93}"/>
          </ac:spMkLst>
        </pc:spChg>
        <pc:graphicFrameChg chg="add mod ord modGraphic">
          <ac:chgData name="Gulmira Balgozhina" userId="d37ab5791fe995d6" providerId="LiveId" clId="{004AF66A-6C81-4A08-912E-F134B8CDC80C}" dt="2023-01-05T17:17:58.299" v="111"/>
          <ac:graphicFrameMkLst>
            <pc:docMk/>
            <pc:sldMk cId="1541363412" sldId="277"/>
            <ac:graphicFrameMk id="7" creationId="{05CB92C3-575A-03BB-0AED-DEBD02BFFEFF}"/>
          </ac:graphicFrameMkLst>
        </pc:graphicFrameChg>
        <pc:picChg chg="add mod">
          <ac:chgData name="Gulmira Balgozhina" userId="d37ab5791fe995d6" providerId="LiveId" clId="{004AF66A-6C81-4A08-912E-F134B8CDC80C}" dt="2023-01-05T17:17:12.450" v="104"/>
          <ac:picMkLst>
            <pc:docMk/>
            <pc:sldMk cId="1541363412" sldId="277"/>
            <ac:picMk id="4" creationId="{30BDAFEE-D25B-BCBB-35A4-82302A6CE914}"/>
          </ac:picMkLst>
        </pc:picChg>
        <pc:picChg chg="add mod">
          <ac:chgData name="Gulmira Balgozhina" userId="d37ab5791fe995d6" providerId="LiveId" clId="{004AF66A-6C81-4A08-912E-F134B8CDC80C}" dt="2023-01-05T17:17:22.012" v="106"/>
          <ac:picMkLst>
            <pc:docMk/>
            <pc:sldMk cId="1541363412" sldId="277"/>
            <ac:picMk id="5" creationId="{AD421739-19BC-0A98-3503-965F0D03ECE6}"/>
          </ac:picMkLst>
        </pc:picChg>
        <pc:picChg chg="add mod">
          <ac:chgData name="Gulmira Balgozhina" userId="d37ab5791fe995d6" providerId="LiveId" clId="{004AF66A-6C81-4A08-912E-F134B8CDC80C}" dt="2023-01-05T17:17:31.771" v="107"/>
          <ac:picMkLst>
            <pc:docMk/>
            <pc:sldMk cId="1541363412" sldId="277"/>
            <ac:picMk id="6" creationId="{CE744272-6CAC-DB4F-3DF3-52836EA0343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F3264-755F-4F79-9AF4-0433F6726ACB}"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ru-RU"/>
        </a:p>
      </dgm:t>
    </dgm:pt>
    <dgm:pt modelId="{B8B08D44-2C48-4106-BDF0-8966DA18DC1B}" type="pres">
      <dgm:prSet presAssocID="{687F3264-755F-4F79-9AF4-0433F6726ACB}" presName="Name0" presStyleCnt="0">
        <dgm:presLayoutVars>
          <dgm:dir/>
          <dgm:animLvl val="lvl"/>
          <dgm:resizeHandles val="exact"/>
        </dgm:presLayoutVars>
      </dgm:prSet>
      <dgm:spPr/>
      <dgm:t>
        <a:bodyPr/>
        <a:lstStyle/>
        <a:p>
          <a:endParaRPr lang="ru-RU"/>
        </a:p>
      </dgm:t>
    </dgm:pt>
  </dgm:ptLst>
  <dgm:cxnLst>
    <dgm:cxn modelId="{76FE86C0-9ACF-4EDB-B2EB-80FC808DF6AF}" type="presOf" srcId="{687F3264-755F-4F79-9AF4-0433F6726ACB}" destId="{B8B08D44-2C48-4106-BDF0-8966DA18DC1B}"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C1EEDF3-FFC8-4521-BE1E-93E464624886}" type="datetimeFigureOut">
              <a:rPr lang="ru-RU" smtClean="0"/>
              <a:pPr/>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A2B0BE-7EC7-4EB2-9689-D56E139966B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EEDF3-FFC8-4521-BE1E-93E464624886}" type="datetimeFigureOut">
              <a:rPr lang="ru-RU" smtClean="0"/>
              <a:pPr/>
              <a:t>20.04.2023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2B0BE-7EC7-4EB2-9689-D56E139966B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3+5%20summer%20school/3.5%20Summer%20school.pdf"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docs.google.com/spreadsheets/d/1PNLkCf5Pw5mvninpmDQfRfWNJ2GLtNnDqiAxRH3qBr0/edit?usp=sharing"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jpeg"/><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24" y="2643182"/>
            <a:ext cx="7772400" cy="1470025"/>
          </a:xfrm>
          <a:solidFill>
            <a:schemeClr val="accent1"/>
          </a:solidFill>
        </p:spPr>
        <p:style>
          <a:lnRef idx="3">
            <a:schemeClr val="lt1"/>
          </a:lnRef>
          <a:fillRef idx="1">
            <a:schemeClr val="accent1"/>
          </a:fillRef>
          <a:effectRef idx="1">
            <a:schemeClr val="accent1"/>
          </a:effectRef>
          <a:fontRef idx="minor">
            <a:schemeClr val="lt1"/>
          </a:fontRef>
        </p:style>
        <p:txBody>
          <a:bodyPr>
            <a:normAutofit/>
          </a:bodyPr>
          <a:lstStyle/>
          <a:p>
            <a:r>
              <a:rPr lang="kk-KZ" sz="2800" dirty="0">
                <a:latin typeface="Times New Roman" pitchFamily="18" charset="0"/>
                <a:cs typeface="Times New Roman" pitchFamily="18" charset="0"/>
              </a:rPr>
              <a:t>Implementation    of     the     project</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r>
              <a:rPr lang="kk-KZ" sz="2800" dirty="0">
                <a:latin typeface="Times New Roman" pitchFamily="18" charset="0"/>
                <a:cs typeface="Times New Roman" pitchFamily="18" charset="0"/>
              </a:rPr>
              <a:t>«Integrated Approach to Teacher Training» at the L.N. Gumilyov Eurasian National University</a:t>
            </a:r>
            <a:endParaRPr lang="ru-RU" sz="2800" dirty="0">
              <a:latin typeface="Times New Roman" pitchFamily="18" charset="0"/>
              <a:cs typeface="Times New Roman" pitchFamily="18" charset="0"/>
            </a:endParaRPr>
          </a:p>
        </p:txBody>
      </p:sp>
      <p:pic>
        <p:nvPicPr>
          <p:cNvPr id="4" name="image1.jpeg"/>
          <p:cNvPicPr/>
          <p:nvPr/>
        </p:nvPicPr>
        <p:blipFill>
          <a:blip r:embed="rId2" cstate="print"/>
          <a:stretch>
            <a:fillRect/>
          </a:stretch>
        </p:blipFill>
        <p:spPr>
          <a:xfrm>
            <a:off x="1000100" y="357166"/>
            <a:ext cx="1643074" cy="571504"/>
          </a:xfrm>
          <a:prstGeom prst="rect">
            <a:avLst/>
          </a:prstGeom>
        </p:spPr>
      </p:pic>
      <p:pic>
        <p:nvPicPr>
          <p:cNvPr id="5" name="image2.jpeg"/>
          <p:cNvPicPr/>
          <p:nvPr/>
        </p:nvPicPr>
        <p:blipFill>
          <a:blip r:embed="rId3" cstate="print"/>
          <a:stretch>
            <a:fillRect/>
          </a:stretch>
        </p:blipFill>
        <p:spPr>
          <a:xfrm>
            <a:off x="3714744" y="357166"/>
            <a:ext cx="1533735" cy="642942"/>
          </a:xfrm>
          <a:prstGeom prst="rect">
            <a:avLst/>
          </a:prstGeom>
        </p:spPr>
      </p:pic>
      <p:pic>
        <p:nvPicPr>
          <p:cNvPr id="6" name="Рисунок 5"/>
          <p:cNvPicPr/>
          <p:nvPr/>
        </p:nvPicPr>
        <p:blipFill>
          <a:blip r:embed="rId4" cstate="print"/>
          <a:srcRect l="42447" t="10204" r="40918" b="79932"/>
          <a:stretch>
            <a:fillRect/>
          </a:stretch>
        </p:blipFill>
        <p:spPr bwMode="auto">
          <a:xfrm>
            <a:off x="6357950" y="285728"/>
            <a:ext cx="2085975" cy="695325"/>
          </a:xfrm>
          <a:prstGeom prst="rect">
            <a:avLst/>
          </a:prstGeom>
          <a:noFill/>
          <a:ln w="9525">
            <a:noFill/>
            <a:miter lim="800000"/>
            <a:headEnd/>
            <a:tailEnd/>
          </a:ln>
        </p:spPr>
      </p:pic>
      <p:pic>
        <p:nvPicPr>
          <p:cNvPr id="7" name="Рисунок 6"/>
          <p:cNvPicPr/>
          <p:nvPr/>
        </p:nvPicPr>
        <p:blipFill>
          <a:blip r:embed="rId5" cstate="print"/>
          <a:srcRect l="39037" t="36395" r="20395" b="21718"/>
          <a:stretch>
            <a:fillRect/>
          </a:stretch>
        </p:blipFill>
        <p:spPr bwMode="auto">
          <a:xfrm>
            <a:off x="1500166" y="4286256"/>
            <a:ext cx="2786082" cy="2071702"/>
          </a:xfrm>
          <a:prstGeom prst="rect">
            <a:avLst/>
          </a:prstGeom>
          <a:noFill/>
          <a:ln w="9525">
            <a:noFill/>
            <a:miter lim="800000"/>
            <a:headEnd/>
            <a:tailEnd/>
          </a:ln>
        </p:spPr>
      </p:pic>
      <p:sp>
        <p:nvSpPr>
          <p:cNvPr id="11265" name="Rectangle 1"/>
          <p:cNvSpPr>
            <a:spLocks noGrp="1" noChangeArrowheads="1"/>
          </p:cNvSpPr>
          <p:nvPr>
            <p:ph type="subTitle" idx="1"/>
          </p:nvPr>
        </p:nvSpPr>
        <p:spPr bwMode="auto">
          <a:xfrm>
            <a:off x="4500562" y="5643578"/>
            <a:ext cx="4357718" cy="69249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300" b="0" i="0" u="none" strike="noStrike" cap="none" normalizeH="0" baseline="0" dirty="0">
                <a:ln>
                  <a:noFill/>
                </a:ln>
                <a:solidFill>
                  <a:schemeClr val="tx1"/>
                </a:solidFill>
                <a:effectLst/>
                <a:latin typeface="Arial" pitchFamily="34" charset="0"/>
                <a:ea typeface="Times New Roman" pitchFamily="18" charset="0"/>
                <a:cs typeface="Arial" pitchFamily="34" charset="0"/>
              </a:rPr>
              <a:t>Professor of the Department of Computer Science of the L.N. Gumilyov Eurasian National University, </a:t>
            </a:r>
            <a:endParaRPr kumimoji="0" lang="en-US" sz="13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lvl="0" algn="l" fontAlgn="base">
              <a:spcBef>
                <a:spcPct val="0"/>
              </a:spcBef>
              <a:spcAft>
                <a:spcPct val="0"/>
              </a:spcAft>
            </a:pPr>
            <a:r>
              <a:rPr lang="kk-KZ" sz="1300" dirty="0">
                <a:solidFill>
                  <a:schemeClr val="tx1"/>
                </a:solidFill>
                <a:latin typeface="Arial" pitchFamily="34" charset="0"/>
                <a:ea typeface="Times New Roman" pitchFamily="18" charset="0"/>
                <a:cs typeface="Arial" pitchFamily="34" charset="0"/>
              </a:rPr>
              <a:t>project coordinator</a:t>
            </a:r>
            <a:r>
              <a:rPr lang="en-US" sz="1300" dirty="0">
                <a:solidFill>
                  <a:schemeClr val="tx1"/>
                </a:solidFill>
                <a:latin typeface="Arial" pitchFamily="34" charset="0"/>
                <a:ea typeface="Times New Roman" pitchFamily="18" charset="0"/>
                <a:cs typeface="Arial" pitchFamily="34" charset="0"/>
              </a:rPr>
              <a:t> </a:t>
            </a:r>
            <a:r>
              <a:rPr lang="kk-KZ" sz="1300" dirty="0">
                <a:solidFill>
                  <a:schemeClr val="tx1"/>
                </a:solidFill>
                <a:latin typeface="Arial" pitchFamily="34" charset="0"/>
                <a:ea typeface="Times New Roman" pitchFamily="18" charset="0"/>
                <a:cs typeface="Arial" pitchFamily="34" charset="0"/>
              </a:rPr>
              <a:t>Meruyert</a:t>
            </a:r>
            <a:r>
              <a:rPr lang="ru-RU" sz="400" dirty="0">
                <a:solidFill>
                  <a:schemeClr val="tx1"/>
                </a:solidFill>
                <a:latin typeface="Arial" pitchFamily="34" charset="0"/>
                <a:cs typeface="Arial" pitchFamily="34" charset="0"/>
              </a:rPr>
              <a:t> </a:t>
            </a:r>
            <a:r>
              <a:rPr kumimoji="0" lang="kk-KZ" sz="1300" b="0" i="0" u="none" strike="noStrike" cap="none" normalizeH="0" baseline="0" dirty="0">
                <a:ln>
                  <a:noFill/>
                </a:ln>
                <a:solidFill>
                  <a:schemeClr val="tx1"/>
                </a:solidFill>
                <a:effectLst/>
                <a:latin typeface="Arial" pitchFamily="34" charset="0"/>
                <a:ea typeface="Times New Roman" pitchFamily="18" charset="0"/>
                <a:cs typeface="Arial" pitchFamily="34" charset="0"/>
              </a:rPr>
              <a:t> Serik</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266" name="Rectangle 2"/>
          <p:cNvSpPr>
            <a:spLocks noChangeArrowheads="1"/>
          </p:cNvSpPr>
          <p:nvPr/>
        </p:nvSpPr>
        <p:spPr bwMode="auto">
          <a:xfrm>
            <a:off x="928662" y="1420186"/>
            <a:ext cx="7387754" cy="61555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FINAL CONFERENCE PROGRAM OF PROJECT</a:t>
            </a:r>
            <a:endParaRPr kumimoji="0" lang="ru-RU" sz="400" b="1" i="1"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2000" b="1" i="1" u="none" strike="noStrike" cap="none" normalizeH="0" baseline="0" dirty="0">
                <a:ln>
                  <a:noFill/>
                </a:ln>
                <a:solidFill>
                  <a:schemeClr val="tx1"/>
                </a:solidFill>
                <a:effectLst/>
                <a:latin typeface="Arial" pitchFamily="34" charset="0"/>
                <a:ea typeface="Times New Roman" pitchFamily="18" charset="0"/>
                <a:cs typeface="Arial" pitchFamily="34" charset="0"/>
              </a:rPr>
              <a:t>«Integrated Approach to STEM Teacher Training»</a:t>
            </a:r>
            <a:endParaRPr kumimoji="0" lang="kk-KZ" sz="1800" b="1" i="1"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4348" y="1571612"/>
            <a:ext cx="807249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a:latin typeface="Times New Roman" pitchFamily="18" charset="0"/>
                <a:cs typeface="Times New Roman" pitchFamily="18" charset="0"/>
              </a:rPr>
              <a:t>Summer school on the basis L.N.</a:t>
            </a:r>
            <a:r>
              <a:rPr lang="ru-RU" b="1" dirty="0">
                <a:latin typeface="Times New Roman" pitchFamily="18" charset="0"/>
                <a:cs typeface="Times New Roman" pitchFamily="18" charset="0"/>
              </a:rPr>
              <a:t> </a:t>
            </a:r>
            <a:r>
              <a:rPr lang="en-US" b="1" dirty="0" err="1">
                <a:latin typeface="Times New Roman" pitchFamily="18" charset="0"/>
                <a:cs typeface="Times New Roman" pitchFamily="18" charset="0"/>
              </a:rPr>
              <a:t>Gumilyov</a:t>
            </a:r>
            <a:r>
              <a:rPr lang="en-US" b="1" dirty="0">
                <a:latin typeface="Times New Roman" pitchFamily="18" charset="0"/>
                <a:cs typeface="Times New Roman" pitchFamily="18" charset="0"/>
              </a:rPr>
              <a:t> Eurasian National University</a:t>
            </a:r>
            <a:r>
              <a:rPr lang="ru-RU" b="1" dirty="0">
                <a:latin typeface="Times New Roman" pitchFamily="18" charset="0"/>
                <a:cs typeface="Times New Roman" pitchFamily="18" charset="0"/>
              </a:rPr>
              <a:t/>
            </a:r>
            <a:br>
              <a:rPr lang="ru-RU" b="1" dirty="0">
                <a:latin typeface="Times New Roman" pitchFamily="18" charset="0"/>
                <a:cs typeface="Times New Roman" pitchFamily="18" charset="0"/>
              </a:rPr>
            </a:b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STEM in Modern education:</a:t>
            </a:r>
            <a:r>
              <a:rPr lang="ru-RU" b="1" dirty="0">
                <a:latin typeface="Times New Roman" pitchFamily="18" charset="0"/>
                <a:cs typeface="Times New Roman" pitchFamily="18" charset="0"/>
              </a:rPr>
              <a:t> </a:t>
            </a:r>
            <a:r>
              <a:rPr lang="en-US" b="1" dirty="0">
                <a:latin typeface="Times New Roman" pitchFamily="18" charset="0"/>
                <a:cs typeface="Times New Roman" pitchFamily="18" charset="0"/>
              </a:rPr>
              <a:t>Trends and Strategies</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  </a:t>
            </a:r>
            <a:endParaRPr lang="ru-RU" b="1" dirty="0">
              <a:latin typeface="Times New Roman" pitchFamily="18" charset="0"/>
              <a:cs typeface="Times New Roman" pitchFamily="18" charset="0"/>
            </a:endParaRPr>
          </a:p>
        </p:txBody>
      </p:sp>
      <p:pic>
        <p:nvPicPr>
          <p:cNvPr id="12" name="Picture 13"/>
          <p:cNvPicPr/>
          <p:nvPr/>
        </p:nvPicPr>
        <p:blipFill>
          <a:blip r:embed="rId2" cstate="print">
            <a:extLst>
              <a:ext uri="{28A0092B-C50C-407E-A947-70E740481C1C}">
                <a14:useLocalDpi xmlns:a14="http://schemas.microsoft.com/office/drawing/2010/main" xmlns="" val="0"/>
              </a:ext>
            </a:extLst>
          </a:blip>
          <a:stretch>
            <a:fillRect/>
          </a:stretch>
        </p:blipFill>
        <p:spPr>
          <a:xfrm>
            <a:off x="683568" y="332656"/>
            <a:ext cx="2173920" cy="738890"/>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13" name="Picture 2" descr="image (2)"/>
          <p:cNvPicPr>
            <a:picLocks noChangeAspect="1" noChangeArrowheads="1"/>
          </p:cNvPicPr>
          <p:nvPr/>
        </p:nvPicPr>
        <p:blipFill>
          <a:blip r:embed="rId3" cstate="print"/>
          <a:srcRect/>
          <a:stretch>
            <a:fillRect/>
          </a:stretch>
        </p:blipFill>
        <p:spPr bwMode="auto">
          <a:xfrm>
            <a:off x="6804249" y="188640"/>
            <a:ext cx="1625404" cy="866670"/>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3571868" y="142853"/>
            <a:ext cx="2143140" cy="906952"/>
          </a:xfrm>
          <a:prstGeom prst="rect">
            <a:avLst/>
          </a:prstGeom>
          <a:noFill/>
          <a:ln w="9525">
            <a:noFill/>
            <a:miter lim="800000"/>
            <a:headEnd/>
            <a:tailEnd/>
          </a:ln>
          <a:effectLst/>
        </p:spPr>
      </p:pic>
      <p:graphicFrame>
        <p:nvGraphicFramePr>
          <p:cNvPr id="2" name="Таблица 1"/>
          <p:cNvGraphicFramePr>
            <a:graphicFrameLocks noGrp="1"/>
          </p:cNvGraphicFramePr>
          <p:nvPr>
            <p:extLst>
              <p:ext uri="{D42A27DB-BD31-4B8C-83A1-F6EECF244321}">
                <p14:modId xmlns:p14="http://schemas.microsoft.com/office/powerpoint/2010/main" xmlns="" val="932431705"/>
              </p:ext>
            </p:extLst>
          </p:nvPr>
        </p:nvGraphicFramePr>
        <p:xfrm>
          <a:off x="642910" y="2786058"/>
          <a:ext cx="8159390" cy="2873313"/>
        </p:xfrm>
        <a:graphic>
          <a:graphicData uri="http://schemas.openxmlformats.org/drawingml/2006/table">
            <a:tbl>
              <a:tblPr firstRow="1" firstCol="1" bandRow="1">
                <a:tableStyleId>{5C22544A-7EE6-4342-B048-85BDC9FD1C3A}</a:tableStyleId>
              </a:tblPr>
              <a:tblGrid>
                <a:gridCol w="2182726">
                  <a:extLst>
                    <a:ext uri="{9D8B030D-6E8A-4147-A177-3AD203B41FA5}">
                      <a16:colId xmlns:a16="http://schemas.microsoft.com/office/drawing/2014/main" xmlns="" val="898384838"/>
                    </a:ext>
                  </a:extLst>
                </a:gridCol>
                <a:gridCol w="1800200">
                  <a:extLst>
                    <a:ext uri="{9D8B030D-6E8A-4147-A177-3AD203B41FA5}">
                      <a16:colId xmlns:a16="http://schemas.microsoft.com/office/drawing/2014/main" xmlns="" val="2045948477"/>
                    </a:ext>
                  </a:extLst>
                </a:gridCol>
                <a:gridCol w="1656184">
                  <a:extLst>
                    <a:ext uri="{9D8B030D-6E8A-4147-A177-3AD203B41FA5}">
                      <a16:colId xmlns:a16="http://schemas.microsoft.com/office/drawing/2014/main" xmlns="" val="1732640412"/>
                    </a:ext>
                  </a:extLst>
                </a:gridCol>
                <a:gridCol w="2520280">
                  <a:extLst>
                    <a:ext uri="{9D8B030D-6E8A-4147-A177-3AD203B41FA5}">
                      <a16:colId xmlns:a16="http://schemas.microsoft.com/office/drawing/2014/main" xmlns="" val="1689548954"/>
                    </a:ext>
                  </a:extLst>
                </a:gridCol>
              </a:tblGrid>
              <a:tr h="1405828">
                <a:tc>
                  <a:txBody>
                    <a:bodyPr/>
                    <a:lstStyle/>
                    <a:p>
                      <a:pPr algn="ctr">
                        <a:lnSpc>
                          <a:spcPct val="107000"/>
                        </a:lnSpc>
                        <a:spcAft>
                          <a:spcPts val="0"/>
                        </a:spcAft>
                      </a:pPr>
                      <a:r>
                        <a:rPr lang="en-US" sz="1800" b="1" kern="1200" dirty="0">
                          <a:solidFill>
                            <a:schemeClr val="lt1"/>
                          </a:solidFill>
                          <a:effectLst/>
                          <a:latin typeface="+mn-lt"/>
                          <a:ea typeface="+mn-ea"/>
                          <a:cs typeface="+mn-cs"/>
                        </a:rPr>
                        <a:t>Registered participants</a:t>
                      </a:r>
                    </a:p>
                  </a:txBody>
                  <a:tcPr marL="68580" marR="68580" marT="0" marB="0"/>
                </a:tc>
                <a:tc>
                  <a:txBody>
                    <a:bodyPr/>
                    <a:lstStyle/>
                    <a:p>
                      <a:pPr algn="ctr">
                        <a:lnSpc>
                          <a:spcPct val="107000"/>
                        </a:lnSpc>
                        <a:spcAft>
                          <a:spcPts val="0"/>
                        </a:spcAft>
                      </a:pPr>
                      <a:r>
                        <a:rPr lang="en-US" sz="1800" b="1" i="0" kern="1200" dirty="0">
                          <a:solidFill>
                            <a:schemeClr val="lt1"/>
                          </a:solidFill>
                          <a:effectLst/>
                          <a:latin typeface="+mn-lt"/>
                          <a:ea typeface="+mn-ea"/>
                          <a:cs typeface="+mn-cs"/>
                        </a:rPr>
                        <a:t>Offline participant</a:t>
                      </a:r>
                      <a:r>
                        <a:rPr lang="en-US" sz="1800" b="0" i="0" kern="1200" dirty="0">
                          <a:solidFill>
                            <a:schemeClr val="lt1"/>
                          </a:solidFill>
                          <a:effectLst/>
                          <a:latin typeface="+mn-lt"/>
                          <a:ea typeface="+mn-ea"/>
                          <a:cs typeface="+mn-cs"/>
                        </a:rPr>
                        <a:t>s</a:t>
                      </a:r>
                      <a:endParaRPr lang="en-US" sz="1800" b="1" kern="1200" dirty="0">
                        <a:solidFill>
                          <a:schemeClr val="lt1"/>
                        </a:solidFill>
                        <a:effectLst/>
                        <a:latin typeface="+mn-lt"/>
                        <a:ea typeface="+mn-ea"/>
                        <a:cs typeface="+mn-cs"/>
                      </a:endParaRPr>
                    </a:p>
                  </a:txBody>
                  <a:tcPr marL="68580" marR="68580" marT="0" marB="0"/>
                </a:tc>
                <a:tc>
                  <a:txBody>
                    <a:bodyPr/>
                    <a:lstStyle/>
                    <a:p>
                      <a:pPr algn="ctr"/>
                      <a:r>
                        <a:rPr lang="en-US" dirty="0"/>
                        <a:t>Schoolchildren participants</a:t>
                      </a:r>
                    </a:p>
                  </a:txBody>
                  <a:tcPr marL="68580" marR="68580" marT="0" marB="0"/>
                </a:tc>
                <a:tc>
                  <a:txBody>
                    <a:bodyPr/>
                    <a:lstStyle/>
                    <a:p>
                      <a:pPr algn="ctr">
                        <a:lnSpc>
                          <a:spcPct val="107000"/>
                        </a:lnSpc>
                        <a:spcAft>
                          <a:spcPts val="0"/>
                        </a:spcAft>
                      </a:pPr>
                      <a:r>
                        <a:rPr lang="en-US" sz="1800" b="1" kern="1200" dirty="0">
                          <a:solidFill>
                            <a:schemeClr val="lt1"/>
                          </a:solidFill>
                          <a:effectLst/>
                          <a:latin typeface="+mn-lt"/>
                          <a:ea typeface="+mn-ea"/>
                          <a:cs typeface="+mn-cs"/>
                        </a:rPr>
                        <a:t>Speakers</a:t>
                      </a:r>
                    </a:p>
                  </a:txBody>
                  <a:tcPr marL="68580" marR="68580" marT="0" marB="0"/>
                </a:tc>
                <a:extLst>
                  <a:ext uri="{0D108BD9-81ED-4DB2-BD59-A6C34878D82A}">
                    <a16:rowId xmlns:a16="http://schemas.microsoft.com/office/drawing/2014/main" xmlns="" val="969085545"/>
                  </a:ext>
                </a:extLst>
              </a:tr>
              <a:tr h="1251030">
                <a:tc>
                  <a:txBody>
                    <a:bodyPr/>
                    <a:lstStyle/>
                    <a:p>
                      <a:pPr algn="ctr">
                        <a:lnSpc>
                          <a:spcPct val="107000"/>
                        </a:lnSpc>
                        <a:spcAft>
                          <a:spcPts val="0"/>
                        </a:spcAft>
                      </a:pPr>
                      <a:r>
                        <a:rPr lang="en-US" sz="1800" kern="1200" dirty="0">
                          <a:solidFill>
                            <a:schemeClr val="dk1"/>
                          </a:solidFill>
                          <a:latin typeface="+mn-lt"/>
                          <a:ea typeface="+mn-ea"/>
                          <a:cs typeface="+mn-cs"/>
                        </a:rPr>
                        <a:t>119</a:t>
                      </a:r>
                    </a:p>
                  </a:txBody>
                  <a:tcPr marL="68580" marR="68580" marT="0" marB="0"/>
                </a:tc>
                <a:tc>
                  <a:txBody>
                    <a:bodyPr/>
                    <a:lstStyle/>
                    <a:p>
                      <a:pPr algn="ctr">
                        <a:lnSpc>
                          <a:spcPct val="107000"/>
                        </a:lnSpc>
                        <a:spcAft>
                          <a:spcPts val="0"/>
                        </a:spcAft>
                      </a:pPr>
                      <a:r>
                        <a:rPr lang="ru-RU" sz="1800" b="1" kern="1200" dirty="0">
                          <a:solidFill>
                            <a:schemeClr val="dk1"/>
                          </a:solidFill>
                          <a:latin typeface="+mn-lt"/>
                          <a:ea typeface="+mn-ea"/>
                          <a:cs typeface="+mn-cs"/>
                        </a:rPr>
                        <a:t>47</a:t>
                      </a:r>
                      <a:endParaRPr lang="en-US" sz="1800" b="1" kern="1200" dirty="0">
                        <a:solidFill>
                          <a:schemeClr val="dk1"/>
                        </a:solidFill>
                        <a:latin typeface="+mn-lt"/>
                        <a:ea typeface="+mn-ea"/>
                        <a:cs typeface="+mn-cs"/>
                      </a:endParaRPr>
                    </a:p>
                  </a:txBody>
                  <a:tcPr marL="68580" marR="68580" marT="0" marB="0"/>
                </a:tc>
                <a:tc>
                  <a:txBody>
                    <a:bodyPr/>
                    <a:lstStyle/>
                    <a:p>
                      <a:pPr algn="ctr"/>
                      <a:r>
                        <a:rPr lang="en-US" sz="1800" b="1" kern="1200" dirty="0">
                          <a:solidFill>
                            <a:schemeClr val="dk1"/>
                          </a:solidFill>
                          <a:latin typeface="+mn-lt"/>
                          <a:ea typeface="+mn-ea"/>
                          <a:cs typeface="+mn-cs"/>
                        </a:rPr>
                        <a:t>8</a:t>
                      </a:r>
                    </a:p>
                  </a:txBody>
                  <a:tcPr marL="68580" marR="68580" marT="0" marB="0"/>
                </a:tc>
                <a:tc>
                  <a:txBody>
                    <a:bodyPr/>
                    <a:lstStyle/>
                    <a:p>
                      <a:pPr algn="ctr">
                        <a:lnSpc>
                          <a:spcPct val="107000"/>
                        </a:lnSpc>
                        <a:spcAft>
                          <a:spcPts val="0"/>
                        </a:spcAft>
                      </a:pPr>
                      <a:r>
                        <a:rPr lang="en-US" sz="1800" b="1" kern="1200" dirty="0">
                          <a:solidFill>
                            <a:schemeClr val="dk1"/>
                          </a:solidFill>
                          <a:latin typeface="+mn-lt"/>
                          <a:ea typeface="+mn-ea"/>
                          <a:cs typeface="+mn-cs"/>
                        </a:rPr>
                        <a:t>24</a:t>
                      </a:r>
                    </a:p>
                    <a:p>
                      <a:pPr marL="0" marR="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dk1"/>
                          </a:solidFill>
                          <a:latin typeface="+mn-lt"/>
                          <a:ea typeface="+mn-ea"/>
                          <a:cs typeface="+mn-cs"/>
                        </a:rPr>
                        <a:t>(Lecture-24 hour, Practice-38</a:t>
                      </a:r>
                      <a:r>
                        <a:rPr lang="kk-KZ" sz="1800" b="0" kern="1200" dirty="0">
                          <a:solidFill>
                            <a:schemeClr val="dk1"/>
                          </a:solidFill>
                          <a:latin typeface="+mn-lt"/>
                          <a:ea typeface="+mn-ea"/>
                          <a:cs typeface="+mn-cs"/>
                        </a:rPr>
                        <a:t> </a:t>
                      </a:r>
                      <a:r>
                        <a:rPr lang="en-US" sz="1800" b="0" kern="1200" dirty="0">
                          <a:solidFill>
                            <a:schemeClr val="dk1"/>
                          </a:solidFill>
                          <a:latin typeface="+mn-lt"/>
                          <a:ea typeface="+mn-ea"/>
                          <a:cs typeface="+mn-cs"/>
                        </a:rPr>
                        <a:t>hour, Discussion-5</a:t>
                      </a:r>
                      <a:r>
                        <a:rPr lang="kk-KZ" sz="1800" b="0" kern="1200" dirty="0">
                          <a:solidFill>
                            <a:schemeClr val="dk1"/>
                          </a:solidFill>
                          <a:latin typeface="+mn-lt"/>
                          <a:ea typeface="+mn-ea"/>
                          <a:cs typeface="+mn-cs"/>
                        </a:rPr>
                        <a:t> </a:t>
                      </a:r>
                      <a:r>
                        <a:rPr lang="en-US" sz="1800" b="0" kern="1200" dirty="0">
                          <a:solidFill>
                            <a:schemeClr val="dk1"/>
                          </a:solidFill>
                          <a:latin typeface="+mn-lt"/>
                          <a:ea typeface="+mn-ea"/>
                          <a:cs typeface="+mn-cs"/>
                        </a:rPr>
                        <a:t>hour,</a:t>
                      </a:r>
                    </a:p>
                    <a:p>
                      <a:pPr marL="0" marR="0" indent="0" algn="ctr" defTabSz="914400" rtl="0" eaLnBrk="1" fontAlgn="auto" latinLnBrk="0" hangingPunct="1">
                        <a:lnSpc>
                          <a:spcPct val="107000"/>
                        </a:lnSpc>
                        <a:spcBef>
                          <a:spcPts val="0"/>
                        </a:spcBef>
                        <a:spcAft>
                          <a:spcPts val="0"/>
                        </a:spcAft>
                        <a:buClrTx/>
                        <a:buSzTx/>
                        <a:buFontTx/>
                        <a:buNone/>
                        <a:tabLst/>
                        <a:defRPr/>
                      </a:pPr>
                      <a:r>
                        <a:rPr lang="en-US" sz="1800" b="0" kern="1200" dirty="0">
                          <a:solidFill>
                            <a:schemeClr val="dk1"/>
                          </a:solidFill>
                          <a:latin typeface="+mn-lt"/>
                          <a:ea typeface="+mn-ea"/>
                          <a:cs typeface="+mn-cs"/>
                        </a:rPr>
                        <a:t>Master class-5</a:t>
                      </a:r>
                      <a:r>
                        <a:rPr lang="kk-KZ" sz="1800" b="0" kern="1200" dirty="0">
                          <a:solidFill>
                            <a:schemeClr val="dk1"/>
                          </a:solidFill>
                          <a:latin typeface="+mn-lt"/>
                          <a:ea typeface="+mn-ea"/>
                          <a:cs typeface="+mn-cs"/>
                        </a:rPr>
                        <a:t> </a:t>
                      </a:r>
                      <a:r>
                        <a:rPr lang="en-US" sz="1800" b="0" kern="1200" dirty="0">
                          <a:solidFill>
                            <a:schemeClr val="dk1"/>
                          </a:solidFill>
                          <a:latin typeface="+mn-lt"/>
                          <a:ea typeface="+mn-ea"/>
                          <a:cs typeface="+mn-cs"/>
                        </a:rPr>
                        <a:t>hour )</a:t>
                      </a:r>
                    </a:p>
                  </a:txBody>
                  <a:tcPr marL="68580" marR="68580" marT="0" marB="0"/>
                </a:tc>
                <a:extLst>
                  <a:ext uri="{0D108BD9-81ED-4DB2-BD59-A6C34878D82A}">
                    <a16:rowId xmlns:a16="http://schemas.microsoft.com/office/drawing/2014/main" xmlns="" val="4103622021"/>
                  </a:ext>
                </a:extLst>
              </a:tr>
            </a:tbl>
          </a:graphicData>
        </a:graphic>
      </p:graphicFrame>
      <p:sp>
        <p:nvSpPr>
          <p:cNvPr id="3" name="Прямоугольник 2"/>
          <p:cNvSpPr/>
          <p:nvPr/>
        </p:nvSpPr>
        <p:spPr>
          <a:xfrm>
            <a:off x="2056534" y="5805264"/>
            <a:ext cx="4270528" cy="375552"/>
          </a:xfrm>
          <a:prstGeom prst="rect">
            <a:avLst/>
          </a:prstGeom>
        </p:spPr>
        <p:txBody>
          <a:bodyPr wrap="none">
            <a:spAutoFit/>
          </a:bodyPr>
          <a:lstStyle/>
          <a:p>
            <a:pPr algn="ctr">
              <a:lnSpc>
                <a:spcPct val="107000"/>
              </a:lnSpc>
              <a:spcAft>
                <a:spcPts val="0"/>
              </a:spcAft>
            </a:pPr>
            <a:r>
              <a:rPr lang="en-US" dirty="0">
                <a:solidFill>
                  <a:schemeClr val="dk1"/>
                </a:solidFill>
                <a:hlinkClick r:id="rId5" action="ppaction://hlinkfile"/>
              </a:rPr>
              <a:t>Program of STEM Festival &amp; Summer school</a:t>
            </a:r>
            <a:endParaRPr lang="en-US" dirty="0">
              <a:solidFill>
                <a:schemeClr val="dk1"/>
              </a:solidFill>
            </a:endParaRPr>
          </a:p>
        </p:txBody>
      </p:sp>
    </p:spTree>
    <p:extLst>
      <p:ext uri="{BB962C8B-B14F-4D97-AF65-F5344CB8AC3E}">
        <p14:creationId xmlns:p14="http://schemas.microsoft.com/office/powerpoint/2010/main" xmlns="" val="2033424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style>
          <a:lnRef idx="3">
            <a:schemeClr val="lt1"/>
          </a:lnRef>
          <a:fillRef idx="1">
            <a:schemeClr val="accent1"/>
          </a:fillRef>
          <a:effectRef idx="1">
            <a:schemeClr val="accent1"/>
          </a:effectRef>
          <a:fontRef idx="minor">
            <a:schemeClr val="lt1"/>
          </a:fontRef>
        </p:style>
        <p:txBody>
          <a:bodyPr>
            <a:normAutofit/>
          </a:bodyPr>
          <a:lstStyle/>
          <a:p>
            <a:r>
              <a:rPr lang="en-US" sz="1800" b="1" dirty="0">
                <a:latin typeface="Times New Roman" pitchFamily="18" charset="0"/>
                <a:cs typeface="Times New Roman" pitchFamily="18" charset="0"/>
              </a:rPr>
              <a:t>Summer school on the basis L.N.</a:t>
            </a:r>
            <a:r>
              <a:rPr lang="ru-RU"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Gumilyov</a:t>
            </a:r>
            <a:r>
              <a:rPr lang="en-US" sz="1800" b="1" dirty="0">
                <a:latin typeface="Times New Roman" pitchFamily="18" charset="0"/>
                <a:cs typeface="Times New Roman" pitchFamily="18" charset="0"/>
              </a:rPr>
              <a:t> Eurasian National University</a:t>
            </a:r>
            <a:r>
              <a:rPr lang="ru-RU" sz="1800" b="1" dirty="0">
                <a:latin typeface="Times New Roman" pitchFamily="18" charset="0"/>
                <a:cs typeface="Times New Roman" pitchFamily="18" charset="0"/>
              </a:rPr>
              <a:t/>
            </a:r>
            <a:br>
              <a:rPr lang="ru-RU" sz="1800" b="1" dirty="0">
                <a:latin typeface="Times New Roman" pitchFamily="18" charset="0"/>
                <a:cs typeface="Times New Roman" pitchFamily="18" charset="0"/>
              </a:rPr>
            </a:br>
            <a:r>
              <a:rPr lang="ru-RU" sz="1800" b="1" dirty="0">
                <a:latin typeface="Times New Roman" pitchFamily="18" charset="0"/>
                <a:cs typeface="Times New Roman" pitchFamily="18" charset="0"/>
              </a:rPr>
              <a:t>«</a:t>
            </a:r>
            <a:r>
              <a:rPr lang="en-US" sz="1800" b="1" dirty="0">
                <a:latin typeface="Times New Roman" pitchFamily="18" charset="0"/>
                <a:cs typeface="Times New Roman" pitchFamily="18" charset="0"/>
              </a:rPr>
              <a:t>STEM in Modern education:</a:t>
            </a:r>
            <a:r>
              <a:rPr lang="ru-RU" sz="1800" b="1" dirty="0">
                <a:latin typeface="Times New Roman" pitchFamily="18" charset="0"/>
                <a:cs typeface="Times New Roman" pitchFamily="18" charset="0"/>
              </a:rPr>
              <a:t> </a:t>
            </a:r>
            <a:r>
              <a:rPr lang="en-US" sz="1800" b="1" dirty="0">
                <a:latin typeface="Times New Roman" pitchFamily="18" charset="0"/>
                <a:cs typeface="Times New Roman" pitchFamily="18" charset="0"/>
              </a:rPr>
              <a:t>Trends and Strategies</a:t>
            </a:r>
            <a:r>
              <a:rPr lang="ru-RU" sz="1800" b="1" dirty="0">
                <a:latin typeface="Times New Roman" pitchFamily="18" charset="0"/>
                <a:cs typeface="Times New Roman" pitchFamily="18" charset="0"/>
              </a:rPr>
              <a:t>»</a:t>
            </a:r>
            <a:endParaRPr lang="ru-RU" sz="1800" dirty="0">
              <a:latin typeface="Times New Roman" pitchFamily="18" charset="0"/>
              <a:cs typeface="Times New Roman" pitchFamily="18" charset="0"/>
            </a:endParaRPr>
          </a:p>
        </p:txBody>
      </p:sp>
      <p:pic>
        <p:nvPicPr>
          <p:cNvPr id="6145" name="Рисунок 37"/>
          <p:cNvPicPr>
            <a:picLocks noChangeAspect="1" noChangeArrowheads="1"/>
          </p:cNvPicPr>
          <p:nvPr/>
        </p:nvPicPr>
        <p:blipFill>
          <a:blip r:embed="rId2" cstate="print"/>
          <a:srcRect l="24315" t="13571" r="57127" b="42198"/>
          <a:stretch>
            <a:fillRect/>
          </a:stretch>
        </p:blipFill>
        <p:spPr bwMode="auto">
          <a:xfrm>
            <a:off x="179512" y="1052736"/>
            <a:ext cx="2755900" cy="3683000"/>
          </a:xfrm>
          <a:prstGeom prst="rect">
            <a:avLst/>
          </a:prstGeom>
          <a:noFill/>
          <a:ln w="9525">
            <a:noFill/>
            <a:miter lim="800000"/>
            <a:headEnd/>
            <a:tailEnd/>
          </a:ln>
        </p:spPr>
      </p:pic>
      <p:pic>
        <p:nvPicPr>
          <p:cNvPr id="6146" name="Рисунок 79"/>
          <p:cNvPicPr>
            <a:picLocks noChangeAspect="1" noChangeArrowheads="1"/>
          </p:cNvPicPr>
          <p:nvPr/>
        </p:nvPicPr>
        <p:blipFill>
          <a:blip r:embed="rId3" cstate="print"/>
          <a:srcRect l="10396" t="19524" r="43352" b="18735"/>
          <a:stretch>
            <a:fillRect/>
          </a:stretch>
        </p:blipFill>
        <p:spPr bwMode="auto">
          <a:xfrm>
            <a:off x="2987824" y="1124744"/>
            <a:ext cx="2540000" cy="1905000"/>
          </a:xfrm>
          <a:prstGeom prst="rect">
            <a:avLst/>
          </a:prstGeom>
          <a:noFill/>
          <a:ln w="9525">
            <a:noFill/>
            <a:miter lim="800000"/>
            <a:headEnd/>
            <a:tailEnd/>
          </a:ln>
        </p:spPr>
      </p:pic>
      <p:pic>
        <p:nvPicPr>
          <p:cNvPr id="6147" name="Рисунок 16"/>
          <p:cNvPicPr>
            <a:picLocks noChangeAspect="1" noChangeArrowheads="1"/>
          </p:cNvPicPr>
          <p:nvPr/>
        </p:nvPicPr>
        <p:blipFill>
          <a:blip r:embed="rId4" cstate="print"/>
          <a:srcRect l="10515" t="18333" r="43085" b="20476"/>
          <a:stretch>
            <a:fillRect/>
          </a:stretch>
        </p:blipFill>
        <p:spPr bwMode="auto">
          <a:xfrm>
            <a:off x="5868144" y="1124744"/>
            <a:ext cx="2679700" cy="2108200"/>
          </a:xfrm>
          <a:prstGeom prst="rect">
            <a:avLst/>
          </a:prstGeom>
          <a:noFill/>
          <a:ln w="9525">
            <a:noFill/>
            <a:miter lim="800000"/>
            <a:headEnd/>
            <a:tailEnd/>
          </a:ln>
        </p:spPr>
      </p:pic>
      <p:pic>
        <p:nvPicPr>
          <p:cNvPr id="6148" name="Рисунок 15"/>
          <p:cNvPicPr>
            <a:picLocks noChangeAspect="1" noChangeArrowheads="1"/>
          </p:cNvPicPr>
          <p:nvPr/>
        </p:nvPicPr>
        <p:blipFill>
          <a:blip r:embed="rId5" cstate="print"/>
          <a:srcRect l="21017" t="41063" r="57764" b="31158"/>
          <a:stretch>
            <a:fillRect/>
          </a:stretch>
        </p:blipFill>
        <p:spPr bwMode="auto">
          <a:xfrm>
            <a:off x="2915816" y="3068960"/>
            <a:ext cx="2895600" cy="2171700"/>
          </a:xfrm>
          <a:prstGeom prst="rect">
            <a:avLst/>
          </a:prstGeom>
          <a:noFill/>
          <a:ln w="9525">
            <a:noFill/>
            <a:miter lim="800000"/>
            <a:headEnd/>
            <a:tailEnd/>
          </a:ln>
        </p:spPr>
      </p:pic>
      <p:pic>
        <p:nvPicPr>
          <p:cNvPr id="6149" name="Рисунок 25"/>
          <p:cNvPicPr>
            <a:picLocks noChangeAspect="1" noChangeArrowheads="1"/>
          </p:cNvPicPr>
          <p:nvPr/>
        </p:nvPicPr>
        <p:blipFill>
          <a:blip r:embed="rId6" cstate="print"/>
          <a:srcRect l="10515" t="28094" r="43085" b="19048"/>
          <a:stretch>
            <a:fillRect/>
          </a:stretch>
        </p:blipFill>
        <p:spPr bwMode="auto">
          <a:xfrm>
            <a:off x="5940152" y="3356992"/>
            <a:ext cx="2921000" cy="1892300"/>
          </a:xfrm>
          <a:prstGeom prst="rect">
            <a:avLst/>
          </a:prstGeom>
          <a:noFill/>
          <a:ln w="9525">
            <a:noFill/>
            <a:miter lim="800000"/>
            <a:headEnd/>
            <a:tailEnd/>
          </a:ln>
        </p:spPr>
      </p:pic>
      <p:pic>
        <p:nvPicPr>
          <p:cNvPr id="6150" name="Рисунок 16"/>
          <p:cNvPicPr>
            <a:picLocks noChangeAspect="1" noChangeArrowheads="1"/>
          </p:cNvPicPr>
          <p:nvPr/>
        </p:nvPicPr>
        <p:blipFill>
          <a:blip r:embed="rId7" cstate="print"/>
          <a:srcRect t="4472" b="2554"/>
          <a:stretch>
            <a:fillRect/>
          </a:stretch>
        </p:blipFill>
        <p:spPr bwMode="auto">
          <a:xfrm>
            <a:off x="323528" y="4797152"/>
            <a:ext cx="3676547" cy="1916832"/>
          </a:xfrm>
          <a:prstGeom prst="rect">
            <a:avLst/>
          </a:prstGeom>
          <a:noFill/>
          <a:ln w="9525">
            <a:noFill/>
            <a:miter lim="800000"/>
            <a:headEnd/>
            <a:tailEnd/>
          </a:ln>
        </p:spPr>
      </p:pic>
      <p:pic>
        <p:nvPicPr>
          <p:cNvPr id="6151" name="Рисунок 3"/>
          <p:cNvPicPr>
            <a:picLocks noChangeAspect="1" noChangeArrowheads="1"/>
          </p:cNvPicPr>
          <p:nvPr/>
        </p:nvPicPr>
        <p:blipFill>
          <a:blip r:embed="rId8" cstate="print"/>
          <a:srcRect l="28278" t="27551" r="32793" b="26120"/>
          <a:stretch>
            <a:fillRect/>
          </a:stretch>
        </p:blipFill>
        <p:spPr bwMode="auto">
          <a:xfrm>
            <a:off x="4139952" y="4869160"/>
            <a:ext cx="2705100" cy="18161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214282" y="2214554"/>
            <a:ext cx="5435166" cy="3874566"/>
          </a:xfrm>
          <a:prstGeom prst="rect">
            <a:avLst/>
          </a:prstGeom>
        </p:spPr>
      </p:pic>
      <p:pic>
        <p:nvPicPr>
          <p:cNvPr id="5" name="Рисунок 4"/>
          <p:cNvPicPr>
            <a:picLocks noChangeAspect="1"/>
          </p:cNvPicPr>
          <p:nvPr/>
        </p:nvPicPr>
        <p:blipFill>
          <a:blip r:embed="rId3" cstate="print"/>
          <a:stretch>
            <a:fillRect/>
          </a:stretch>
        </p:blipFill>
        <p:spPr>
          <a:xfrm>
            <a:off x="2710673" y="2786058"/>
            <a:ext cx="6433327" cy="3880470"/>
          </a:xfrm>
          <a:prstGeom prst="rect">
            <a:avLst/>
          </a:prstGeom>
        </p:spPr>
      </p:pic>
      <p:sp>
        <p:nvSpPr>
          <p:cNvPr id="2" name="Прямоугольник 1"/>
          <p:cNvSpPr/>
          <p:nvPr/>
        </p:nvSpPr>
        <p:spPr>
          <a:xfrm>
            <a:off x="3143240" y="1214422"/>
            <a:ext cx="2892843" cy="368755"/>
          </a:xfrm>
          <a:prstGeom prst="rect">
            <a:avLst/>
          </a:prstGeom>
        </p:spPr>
        <p:txBody>
          <a:bodyPr wrap="none">
            <a:spAutoFit/>
          </a:bodyPr>
          <a:lstStyle/>
          <a:p>
            <a:pPr>
              <a:lnSpc>
                <a:spcPct val="107000"/>
              </a:lnSpc>
              <a:spcAft>
                <a:spcPts val="0"/>
              </a:spcAft>
            </a:pPr>
            <a:r>
              <a:rPr lang="en-US" b="1" dirty="0">
                <a:latin typeface="Times New Roman" panose="02020603050405020304" pitchFamily="18" charset="0"/>
                <a:cs typeface="Times New Roman" panose="02020603050405020304" pitchFamily="18" charset="0"/>
              </a:rPr>
              <a:t>Registered participants-119</a:t>
            </a:r>
          </a:p>
        </p:txBody>
      </p:sp>
      <p:pic>
        <p:nvPicPr>
          <p:cNvPr id="6" name="Picture 13"/>
          <p:cNvPicPr/>
          <p:nvPr/>
        </p:nvPicPr>
        <p:blipFill>
          <a:blip r:embed="rId4" cstate="print">
            <a:extLst>
              <a:ext uri="{28A0092B-C50C-407E-A947-70E740481C1C}">
                <a14:useLocalDpi xmlns:a14="http://schemas.microsoft.com/office/drawing/2010/main" xmlns="" val="0"/>
              </a:ext>
            </a:extLst>
          </a:blip>
          <a:stretch>
            <a:fillRect/>
          </a:stretch>
        </p:blipFill>
        <p:spPr>
          <a:xfrm>
            <a:off x="395536" y="152381"/>
            <a:ext cx="1961886" cy="633413"/>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7" name="Picture 2" descr="image (2)"/>
          <p:cNvPicPr>
            <a:picLocks noChangeAspect="1" noChangeArrowheads="1"/>
          </p:cNvPicPr>
          <p:nvPr/>
        </p:nvPicPr>
        <p:blipFill>
          <a:blip r:embed="rId5" cstate="print"/>
          <a:srcRect/>
          <a:stretch>
            <a:fillRect/>
          </a:stretch>
        </p:blipFill>
        <p:spPr bwMode="auto">
          <a:xfrm>
            <a:off x="3786182" y="142852"/>
            <a:ext cx="1555676" cy="829491"/>
          </a:xfrm>
          <a:prstGeom prst="rect">
            <a:avLst/>
          </a:prstGeom>
          <a:noFill/>
          <a:ln w="9525">
            <a:noFill/>
            <a:miter lim="800000"/>
            <a:headEnd/>
            <a:tailEnd/>
          </a:ln>
        </p:spPr>
      </p:pic>
      <p:pic>
        <p:nvPicPr>
          <p:cNvPr id="8" name="Picture 13"/>
          <p:cNvPicPr>
            <a:picLocks noChangeAspect="1" noChangeArrowheads="1"/>
          </p:cNvPicPr>
          <p:nvPr/>
        </p:nvPicPr>
        <p:blipFill>
          <a:blip r:embed="rId6" cstate="print"/>
          <a:srcRect/>
          <a:stretch>
            <a:fillRect/>
          </a:stretch>
        </p:blipFill>
        <p:spPr bwMode="auto">
          <a:xfrm>
            <a:off x="6715140" y="142852"/>
            <a:ext cx="1714512" cy="725561"/>
          </a:xfrm>
          <a:prstGeom prst="rect">
            <a:avLst/>
          </a:prstGeom>
          <a:noFill/>
          <a:ln w="9525">
            <a:noFill/>
            <a:miter lim="800000"/>
            <a:headEnd/>
            <a:tailEnd/>
          </a:ln>
          <a:effectLst/>
        </p:spPr>
      </p:pic>
      <p:sp>
        <p:nvSpPr>
          <p:cNvPr id="9" name="Прямоугольник 8"/>
          <p:cNvSpPr/>
          <p:nvPr/>
        </p:nvSpPr>
        <p:spPr>
          <a:xfrm>
            <a:off x="857224" y="1428736"/>
            <a:ext cx="7215206" cy="1015663"/>
          </a:xfrm>
          <a:prstGeom prst="rect">
            <a:avLst/>
          </a:prstGeom>
        </p:spPr>
        <p:txBody>
          <a:bodyPr wrap="square">
            <a:spAutoFit/>
          </a:bodyPr>
          <a:lstStyle/>
          <a:p>
            <a:r>
              <a:rPr lang="en-US" sz="1400" dirty="0"/>
              <a:t>Link:  </a:t>
            </a:r>
            <a:r>
              <a:rPr lang="en-US" sz="1400" dirty="0">
                <a:hlinkClick r:id="rId7"/>
              </a:rPr>
              <a:t>https://docs.google.com/spreadsheets/d/1PNLkCf5Pw5mvninpmDQfRfWNJ2GLtNnDqiAxRH3qBr0/edit?usp=sharing</a:t>
            </a:r>
            <a:endParaRPr lang="en-US" sz="1400" dirty="0"/>
          </a:p>
          <a:p>
            <a:r>
              <a:rPr lang="en-US" dirty="0"/>
              <a:t> </a:t>
            </a:r>
            <a:endParaRPr lang="ru-RU" dirty="0"/>
          </a:p>
        </p:txBody>
      </p:sp>
    </p:spTree>
    <p:extLst>
      <p:ext uri="{BB962C8B-B14F-4D97-AF65-F5344CB8AC3E}">
        <p14:creationId xmlns:p14="http://schemas.microsoft.com/office/powerpoint/2010/main" xmlns="" val="960748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928670"/>
            <a:ext cx="8229600" cy="571504"/>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2200" b="1" dirty="0">
                <a:latin typeface="Times New Roman" pitchFamily="18" charset="0"/>
                <a:cs typeface="Times New Roman" pitchFamily="18" charset="0"/>
              </a:rPr>
              <a:t/>
            </a:r>
            <a:br>
              <a:rPr lang="en-US" sz="2200" b="1" dirty="0">
                <a:latin typeface="Times New Roman" pitchFamily="18" charset="0"/>
                <a:cs typeface="Times New Roman" pitchFamily="18" charset="0"/>
              </a:rPr>
            </a:br>
            <a:r>
              <a:rPr lang="en-US" sz="2200" b="1" dirty="0">
                <a:latin typeface="Times New Roman" pitchFamily="18" charset="0"/>
                <a:cs typeface="Times New Roman" pitchFamily="18" charset="0"/>
              </a:rPr>
              <a:t/>
            </a:r>
            <a:br>
              <a:rPr lang="en-US" sz="2200" b="1" dirty="0">
                <a:latin typeface="Times New Roman" pitchFamily="18" charset="0"/>
                <a:cs typeface="Times New Roman" pitchFamily="18" charset="0"/>
              </a:rPr>
            </a:br>
            <a:r>
              <a:rPr lang="kk-KZ" sz="1600" b="1" dirty="0">
                <a:latin typeface="Times New Roman" pitchFamily="18" charset="0"/>
                <a:cs typeface="Times New Roman" pitchFamily="18" charset="0"/>
              </a:rPr>
              <a:t>Regional training workshops in STEM days</a:t>
            </a:r>
            <a:r>
              <a:rPr lang="kk-KZ" sz="1600" b="1" dirty="0"/>
              <a:t> </a:t>
            </a:r>
            <a:r>
              <a:rPr lang="kk-KZ" sz="1600" b="1" dirty="0">
                <a:latin typeface="Times New Roman" pitchFamily="18" charset="0"/>
                <a:cs typeface="Times New Roman" pitchFamily="18" charset="0"/>
              </a:rPr>
              <a:t>«</a:t>
            </a:r>
            <a:r>
              <a:rPr lang="en-US" sz="1600" b="1" dirty="0">
                <a:latin typeface="Times New Roman" pitchFamily="18" charset="0"/>
                <a:cs typeface="Times New Roman" pitchFamily="18" charset="0"/>
              </a:rPr>
              <a:t>STEM</a:t>
            </a:r>
            <a:r>
              <a:rPr lang="ru-RU" sz="1600" b="1" dirty="0">
                <a:latin typeface="Times New Roman" pitchFamily="18" charset="0"/>
                <a:cs typeface="Times New Roman" pitchFamily="18" charset="0"/>
              </a:rPr>
              <a:t>-</a:t>
            </a:r>
            <a:r>
              <a:rPr lang="en-US" sz="1600" b="1" dirty="0">
                <a:latin typeface="Times New Roman" pitchFamily="18" charset="0"/>
                <a:cs typeface="Times New Roman" pitchFamily="18" charset="0"/>
              </a:rPr>
              <a:t>training and methods of conducting practical exercises</a:t>
            </a:r>
            <a:r>
              <a:rPr lang="kk-KZ" sz="1600" b="1" dirty="0">
                <a:latin typeface="Times New Roman" pitchFamily="18" charset="0"/>
                <a:cs typeface="Times New Roman" pitchFamily="18" charset="0"/>
              </a:rPr>
              <a:t>»</a:t>
            </a:r>
            <a:r>
              <a:rPr lang="en-US" sz="1600" b="1" dirty="0">
                <a:latin typeface="Times New Roman" pitchFamily="18" charset="0"/>
                <a:cs typeface="Times New Roman" pitchFamily="18" charset="0"/>
              </a:rPr>
              <a:t> (12.01.2021; 15.10.2021; 25.01.2022)</a:t>
            </a:r>
            <a:r>
              <a:rPr lang="ru-RU" dirty="0"/>
              <a:t/>
            </a:r>
            <a:br>
              <a:rPr lang="ru-RU" dirty="0"/>
            </a:br>
            <a:endParaRPr lang="ru-RU" dirty="0"/>
          </a:p>
        </p:txBody>
      </p:sp>
      <p:sp>
        <p:nvSpPr>
          <p:cNvPr id="3" name="Содержимое 2"/>
          <p:cNvSpPr>
            <a:spLocks noGrp="1"/>
          </p:cNvSpPr>
          <p:nvPr>
            <p:ph idx="1"/>
          </p:nvPr>
        </p:nvSpPr>
        <p:spPr>
          <a:xfrm>
            <a:off x="5072066" y="3286124"/>
            <a:ext cx="3614734" cy="2840039"/>
          </a:xfrm>
        </p:spPr>
        <p:txBody>
          <a:bodyPr/>
          <a:lstStyle/>
          <a:p>
            <a:pPr>
              <a:buNone/>
            </a:pPr>
            <a:r>
              <a:rPr lang="en-US" dirty="0"/>
              <a:t> </a:t>
            </a:r>
            <a:endParaRPr lang="ru-RU" dirty="0"/>
          </a:p>
        </p:txBody>
      </p:sp>
      <p:pic>
        <p:nvPicPr>
          <p:cNvPr id="4" name="Рисунок 3"/>
          <p:cNvPicPr/>
          <p:nvPr/>
        </p:nvPicPr>
        <p:blipFill>
          <a:blip r:embed="rId2" cstate="print"/>
          <a:srcRect l="8267" t="15473" r="63279" b="14064"/>
          <a:stretch>
            <a:fillRect/>
          </a:stretch>
        </p:blipFill>
        <p:spPr bwMode="auto">
          <a:xfrm>
            <a:off x="357158" y="1714488"/>
            <a:ext cx="2143140" cy="3422952"/>
          </a:xfrm>
          <a:prstGeom prst="rect">
            <a:avLst/>
          </a:prstGeom>
          <a:noFill/>
          <a:ln w="9525">
            <a:noFill/>
            <a:miter lim="800000"/>
            <a:headEnd/>
            <a:tailEnd/>
          </a:ln>
        </p:spPr>
      </p:pic>
      <p:pic>
        <p:nvPicPr>
          <p:cNvPr id="5" name="Рисунок 4"/>
          <p:cNvPicPr/>
          <p:nvPr/>
        </p:nvPicPr>
        <p:blipFill>
          <a:blip r:embed="rId3" cstate="print"/>
          <a:srcRect l="27151" t="2975" r="3100" b="20075"/>
          <a:stretch>
            <a:fillRect/>
          </a:stretch>
        </p:blipFill>
        <p:spPr bwMode="auto">
          <a:xfrm>
            <a:off x="2500298" y="1857364"/>
            <a:ext cx="2857520" cy="1928826"/>
          </a:xfrm>
          <a:prstGeom prst="rect">
            <a:avLst/>
          </a:prstGeom>
          <a:noFill/>
          <a:ln w="9525">
            <a:noFill/>
            <a:miter lim="800000"/>
            <a:headEnd/>
            <a:tailEnd/>
          </a:ln>
        </p:spPr>
      </p:pic>
      <p:pic>
        <p:nvPicPr>
          <p:cNvPr id="6" name="Рисунок 5"/>
          <p:cNvPicPr/>
          <p:nvPr/>
        </p:nvPicPr>
        <p:blipFill>
          <a:blip r:embed="rId4" cstate="print"/>
          <a:srcRect l="29495" t="14223" r="14726" b="11127"/>
          <a:stretch>
            <a:fillRect/>
          </a:stretch>
        </p:blipFill>
        <p:spPr bwMode="auto">
          <a:xfrm>
            <a:off x="3643306" y="3786190"/>
            <a:ext cx="4357718" cy="2870790"/>
          </a:xfrm>
          <a:prstGeom prst="rect">
            <a:avLst/>
          </a:prstGeom>
          <a:noFill/>
          <a:ln w="9525">
            <a:noFill/>
            <a:miter lim="800000"/>
            <a:headEnd/>
            <a:tailEnd/>
          </a:ln>
        </p:spPr>
      </p:pic>
      <p:pic>
        <p:nvPicPr>
          <p:cNvPr id="7" name="Рисунок 6" descr="C:\Users\Админ\Downloads\IMG_3923.jpg"/>
          <p:cNvPicPr/>
          <p:nvPr/>
        </p:nvPicPr>
        <p:blipFill>
          <a:blip r:embed="rId5" cstate="print"/>
          <a:srcRect/>
          <a:stretch>
            <a:fillRect/>
          </a:stretch>
        </p:blipFill>
        <p:spPr bwMode="auto">
          <a:xfrm>
            <a:off x="6072198" y="1643050"/>
            <a:ext cx="2495553" cy="2050260"/>
          </a:xfrm>
          <a:prstGeom prst="rect">
            <a:avLst/>
          </a:prstGeom>
          <a:noFill/>
          <a:ln w="9525">
            <a:noFill/>
            <a:miter lim="800000"/>
            <a:headEnd/>
            <a:tailEnd/>
          </a:ln>
        </p:spPr>
      </p:pic>
      <p:pic>
        <p:nvPicPr>
          <p:cNvPr id="8" name="Picture 13"/>
          <p:cNvPicPr/>
          <p:nvPr/>
        </p:nvPicPr>
        <p:blipFill>
          <a:blip r:embed="rId6" cstate="print">
            <a:extLst>
              <a:ext uri="{28A0092B-C50C-407E-A947-70E740481C1C}">
                <a14:useLocalDpi xmlns:a14="http://schemas.microsoft.com/office/drawing/2010/main" xmlns="" val="0"/>
              </a:ext>
            </a:extLst>
          </a:blip>
          <a:stretch>
            <a:fillRect/>
          </a:stretch>
        </p:blipFill>
        <p:spPr>
          <a:xfrm>
            <a:off x="642910" y="142852"/>
            <a:ext cx="2000264" cy="642942"/>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9" name="Picture 2" descr="image (2)"/>
          <p:cNvPicPr>
            <a:picLocks noChangeAspect="1" noChangeArrowheads="1"/>
          </p:cNvPicPr>
          <p:nvPr/>
        </p:nvPicPr>
        <p:blipFill>
          <a:blip r:embed="rId7" cstate="print"/>
          <a:srcRect/>
          <a:stretch>
            <a:fillRect/>
          </a:stretch>
        </p:blipFill>
        <p:spPr bwMode="auto">
          <a:xfrm>
            <a:off x="3929058" y="142852"/>
            <a:ext cx="1412800" cy="753309"/>
          </a:xfrm>
          <a:prstGeom prst="rect">
            <a:avLst/>
          </a:prstGeom>
          <a:noFill/>
          <a:ln w="9525">
            <a:noFill/>
            <a:miter lim="800000"/>
            <a:headEnd/>
            <a:tailEnd/>
          </a:ln>
        </p:spPr>
      </p:pic>
      <p:pic>
        <p:nvPicPr>
          <p:cNvPr id="10" name="Picture 13"/>
          <p:cNvPicPr>
            <a:picLocks noChangeAspect="1" noChangeArrowheads="1"/>
          </p:cNvPicPr>
          <p:nvPr/>
        </p:nvPicPr>
        <p:blipFill>
          <a:blip r:embed="rId8" cstate="print"/>
          <a:srcRect/>
          <a:stretch>
            <a:fillRect/>
          </a:stretch>
        </p:blipFill>
        <p:spPr bwMode="auto">
          <a:xfrm>
            <a:off x="6786578" y="142852"/>
            <a:ext cx="1643074" cy="69532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928670"/>
            <a:ext cx="8229600" cy="511156"/>
          </a:xfrm>
        </p:spPr>
        <p:style>
          <a:lnRef idx="3">
            <a:schemeClr val="lt1"/>
          </a:lnRef>
          <a:fillRef idx="1">
            <a:schemeClr val="accent1"/>
          </a:fillRef>
          <a:effectRef idx="1">
            <a:schemeClr val="accent1"/>
          </a:effectRef>
          <a:fontRef idx="minor">
            <a:schemeClr val="lt1"/>
          </a:fontRef>
        </p:style>
        <p:txBody>
          <a:bodyPr>
            <a:normAutofit/>
          </a:bodyPr>
          <a:lstStyle/>
          <a:p>
            <a:r>
              <a:rPr lang="en-US" sz="2000" dirty="0">
                <a:latin typeface="Times New Roman" pitchFamily="18" charset="0"/>
                <a:cs typeface="Times New Roman" pitchFamily="18" charset="0"/>
              </a:rPr>
              <a:t>Interproject coaching</a:t>
            </a:r>
            <a:endParaRPr lang="ru-RU" sz="2000" dirty="0">
              <a:latin typeface="Times New Roman" pitchFamily="18" charset="0"/>
              <a:cs typeface="Times New Roman" pitchFamily="18" charset="0"/>
            </a:endParaRPr>
          </a:p>
        </p:txBody>
      </p:sp>
      <p:pic>
        <p:nvPicPr>
          <p:cNvPr id="8" name="Рисунок 7"/>
          <p:cNvPicPr/>
          <p:nvPr/>
        </p:nvPicPr>
        <p:blipFill>
          <a:blip r:embed="rId2" cstate="print"/>
          <a:srcRect l="30041" t="20952" r="29968" b="25476"/>
          <a:stretch>
            <a:fillRect/>
          </a:stretch>
        </p:blipFill>
        <p:spPr bwMode="auto">
          <a:xfrm>
            <a:off x="5214942" y="1500174"/>
            <a:ext cx="3472441" cy="2968080"/>
          </a:xfrm>
          <a:prstGeom prst="rect">
            <a:avLst/>
          </a:prstGeom>
          <a:noFill/>
          <a:ln w="9525">
            <a:noFill/>
            <a:miter lim="800000"/>
            <a:headEnd/>
            <a:tailEnd/>
          </a:ln>
        </p:spPr>
      </p:pic>
      <p:pic>
        <p:nvPicPr>
          <p:cNvPr id="23562" name="Рисунок 13"/>
          <p:cNvPicPr>
            <a:picLocks noChangeAspect="1" noChangeArrowheads="1"/>
          </p:cNvPicPr>
          <p:nvPr/>
        </p:nvPicPr>
        <p:blipFill>
          <a:blip r:embed="rId3" cstate="print"/>
          <a:srcRect l="21806" t="41595" r="58311" b="32478"/>
          <a:stretch>
            <a:fillRect/>
          </a:stretch>
        </p:blipFill>
        <p:spPr bwMode="auto">
          <a:xfrm>
            <a:off x="500034" y="1500174"/>
            <a:ext cx="3886665" cy="2928958"/>
          </a:xfrm>
          <a:prstGeom prst="rect">
            <a:avLst/>
          </a:prstGeom>
          <a:noFill/>
        </p:spPr>
      </p:pic>
      <p:sp>
        <p:nvSpPr>
          <p:cNvPr id="23563" name="Rectangle 11"/>
          <p:cNvSpPr>
            <a:spLocks noChangeArrowheads="1"/>
          </p:cNvSpPr>
          <p:nvPr/>
        </p:nvSpPr>
        <p:spPr bwMode="auto">
          <a:xfrm>
            <a:off x="4857752" y="4572008"/>
            <a:ext cx="4071966" cy="189282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In </a:t>
            </a:r>
            <a:r>
              <a:rPr kumimoji="0" lang="kk-KZ" sz="9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On December 22, 2021, on the basis of Astana IT University in honor of the 30th anniversary of Independence of the Republic of Kazakhstan, the National Office of the Erasmus + Program in Kazakhstan together with the Department of Higher and Postgraduate Education of the Ministry of Education and Science of the Republic of Kazakhstan and the Delegation of the European Union in Kazakhstan with the support of the European Executive Agency for Education and Culture of the European Commission ( EACEA) held a poster session of the results of the Erasmus+ air defense projects in Kazakhstan. The event was held in a mixed format (30 participants offline, the rest online). Members of the National Team for the Reform of Higher Education of the Republic of Kazakhstan, members of project teams, representatives of L.N. GumilyovENU, including members of the project 598367-EPP-1-2018-1-SE-EPPKA2-CBHE-JP /STEM "Integrated Approach to STEM Teacher Training".</a:t>
            </a:r>
            <a:endParaRPr kumimoji="0" lang="kk-KZ" sz="900" b="0" i="0" u="none" strike="noStrike" cap="none" normalizeH="0" baseline="0" dirty="0">
              <a:ln>
                <a:noFill/>
              </a:ln>
              <a:solidFill>
                <a:schemeClr val="tx1"/>
              </a:solidFill>
              <a:effectLst/>
              <a:latin typeface="Arial" pitchFamily="34" charset="0"/>
              <a:cs typeface="Arial" pitchFamily="34" charset="0"/>
            </a:endParaRPr>
          </a:p>
        </p:txBody>
      </p:sp>
      <p:sp>
        <p:nvSpPr>
          <p:cNvPr id="23564" name="Rectangle 12"/>
          <p:cNvSpPr>
            <a:spLocks noChangeArrowheads="1"/>
          </p:cNvSpPr>
          <p:nvPr/>
        </p:nvSpPr>
        <p:spPr bwMode="auto">
          <a:xfrm>
            <a:off x="428596" y="4572008"/>
            <a:ext cx="4143404" cy="189282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en-US" sz="900" dirty="0">
                <a:solidFill>
                  <a:srgbClr val="000000"/>
                </a:solidFill>
                <a:latin typeface="Times New Roman" pitchFamily="18" charset="0"/>
                <a:ea typeface="Calibri" pitchFamily="34" charset="0"/>
                <a:cs typeface="Times New Roman" pitchFamily="18" charset="0"/>
              </a:rPr>
              <a:t>In connection with the Erasmus Days on 15.10.2021, an exhibition of projects within the framework of Increasing the Potential of Higher Education, as well as an information day on the credit mobility program of the Erasmus + program was held at L.N. Gumilyov ENU. The exhibition was attended by all interested persons, including coordinators for international cooperation, teaching staff and students of the faculty. 
The purpose of the exhibition: to acquaint the general public with the achievements and results of the projects; organization of practical sessions (trainings) for the dissemination of project results with the active involvement of participants; demonstration of the impact of projects at the individual, institutional and national levels. 
Members of the team of the project "Integrated approach to the training of STEM teachers" presented information on STEM education on the poster</a:t>
            </a:r>
            <a:r>
              <a:rPr lang="kk-KZ" sz="900" dirty="0">
                <a:solidFill>
                  <a:srgbClr val="000000"/>
                </a:solidFill>
                <a:latin typeface="Times New Roman" pitchFamily="18" charset="0"/>
                <a:ea typeface="Calibri" pitchFamily="34" charset="0"/>
                <a:cs typeface="Times New Roman" pitchFamily="18" charset="0"/>
              </a:rPr>
              <a:t>. </a:t>
            </a:r>
            <a:endParaRPr kumimoji="0" lang="kk-KZ" sz="900" b="0" i="0" u="none" strike="noStrike" cap="none" normalizeH="0" baseline="0" dirty="0">
              <a:ln>
                <a:noFill/>
              </a:ln>
              <a:solidFill>
                <a:schemeClr val="tx1"/>
              </a:solidFill>
              <a:effectLst/>
              <a:latin typeface="Arial" pitchFamily="34" charset="0"/>
              <a:cs typeface="Arial" pitchFamily="34" charset="0"/>
            </a:endParaRPr>
          </a:p>
        </p:txBody>
      </p:sp>
      <p:pic>
        <p:nvPicPr>
          <p:cNvPr id="21" name="Picture 13"/>
          <p:cNvPicPr/>
          <p:nvPr/>
        </p:nvPicPr>
        <p:blipFill>
          <a:blip r:embed="rId4" cstate="print">
            <a:extLst>
              <a:ext uri="{28A0092B-C50C-407E-A947-70E740481C1C}">
                <a14:useLocalDpi xmlns:a14="http://schemas.microsoft.com/office/drawing/2010/main" xmlns="" val="0"/>
              </a:ext>
            </a:extLst>
          </a:blip>
          <a:stretch>
            <a:fillRect/>
          </a:stretch>
        </p:blipFill>
        <p:spPr>
          <a:xfrm>
            <a:off x="395536" y="152381"/>
            <a:ext cx="1961886" cy="633413"/>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22" name="Picture 2" descr="image (2)"/>
          <p:cNvPicPr>
            <a:picLocks noChangeAspect="1" noChangeArrowheads="1"/>
          </p:cNvPicPr>
          <p:nvPr/>
        </p:nvPicPr>
        <p:blipFill>
          <a:blip r:embed="rId5" cstate="print"/>
          <a:srcRect/>
          <a:stretch>
            <a:fillRect/>
          </a:stretch>
        </p:blipFill>
        <p:spPr bwMode="auto">
          <a:xfrm>
            <a:off x="3929058" y="142852"/>
            <a:ext cx="1412800" cy="753309"/>
          </a:xfrm>
          <a:prstGeom prst="rect">
            <a:avLst/>
          </a:prstGeom>
          <a:noFill/>
          <a:ln w="9525">
            <a:noFill/>
            <a:miter lim="800000"/>
            <a:headEnd/>
            <a:tailEnd/>
          </a:ln>
        </p:spPr>
      </p:pic>
      <p:pic>
        <p:nvPicPr>
          <p:cNvPr id="23" name="Picture 13"/>
          <p:cNvPicPr>
            <a:picLocks noChangeAspect="1" noChangeArrowheads="1"/>
          </p:cNvPicPr>
          <p:nvPr/>
        </p:nvPicPr>
        <p:blipFill>
          <a:blip r:embed="rId6" cstate="print"/>
          <a:srcRect/>
          <a:stretch>
            <a:fillRect/>
          </a:stretch>
        </p:blipFill>
        <p:spPr bwMode="auto">
          <a:xfrm>
            <a:off x="6929454" y="142853"/>
            <a:ext cx="1500198" cy="63486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80728"/>
            <a:ext cx="8250088" cy="958873"/>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2400" dirty="0">
                <a:latin typeface="Times New Roman" pitchFamily="18" charset="0"/>
                <a:cs typeface="Times New Roman" pitchFamily="18" charset="0"/>
              </a:rPr>
              <a:t>Awareness: Social networks, monograph, newspapers, conferences, career guidance
</a:t>
            </a:r>
            <a:endParaRPr lang="ru-RU" sz="2400" dirty="0">
              <a:latin typeface="Times New Roman" pitchFamily="18" charset="0"/>
              <a:cs typeface="Times New Roman" pitchFamily="18" charset="0"/>
            </a:endParaRPr>
          </a:p>
        </p:txBody>
      </p:sp>
      <p:pic>
        <p:nvPicPr>
          <p:cNvPr id="4" name="Рисунок 3"/>
          <p:cNvPicPr/>
          <p:nvPr/>
        </p:nvPicPr>
        <p:blipFill>
          <a:blip r:embed="rId2" cstate="print"/>
          <a:srcRect l="34634" t="14245" r="35061" b="9687"/>
          <a:stretch>
            <a:fillRect/>
          </a:stretch>
        </p:blipFill>
        <p:spPr bwMode="auto">
          <a:xfrm>
            <a:off x="755576" y="2060848"/>
            <a:ext cx="1224136" cy="2088232"/>
          </a:xfrm>
          <a:prstGeom prst="rect">
            <a:avLst/>
          </a:prstGeom>
          <a:noFill/>
          <a:ln w="9525">
            <a:noFill/>
            <a:miter lim="800000"/>
            <a:headEnd/>
            <a:tailEnd/>
          </a:ln>
        </p:spPr>
      </p:pic>
      <p:pic>
        <p:nvPicPr>
          <p:cNvPr id="5" name="Рисунок 4"/>
          <p:cNvPicPr/>
          <p:nvPr/>
        </p:nvPicPr>
        <p:blipFill>
          <a:blip r:embed="rId3" cstate="print"/>
          <a:srcRect l="27579" t="15385" r="46446" b="13105"/>
          <a:stretch>
            <a:fillRect/>
          </a:stretch>
        </p:blipFill>
        <p:spPr bwMode="auto">
          <a:xfrm>
            <a:off x="467544" y="4005064"/>
            <a:ext cx="1887860" cy="2520280"/>
          </a:xfrm>
          <a:prstGeom prst="rect">
            <a:avLst/>
          </a:prstGeom>
          <a:noFill/>
          <a:ln w="9525">
            <a:noFill/>
            <a:miter lim="800000"/>
            <a:headEnd/>
            <a:tailEnd/>
          </a:ln>
        </p:spPr>
      </p:pic>
      <p:pic>
        <p:nvPicPr>
          <p:cNvPr id="6" name="Рисунок 5"/>
          <p:cNvPicPr/>
          <p:nvPr/>
        </p:nvPicPr>
        <p:blipFill>
          <a:blip r:embed="rId4" cstate="print"/>
          <a:srcRect l="27938" t="12857" r="17633" b="17120"/>
          <a:stretch>
            <a:fillRect/>
          </a:stretch>
        </p:blipFill>
        <p:spPr bwMode="auto">
          <a:xfrm>
            <a:off x="2627784" y="2132856"/>
            <a:ext cx="5422597" cy="3739487"/>
          </a:xfrm>
          <a:prstGeom prst="rect">
            <a:avLst/>
          </a:prstGeom>
          <a:noFill/>
          <a:ln w="9525">
            <a:noFill/>
            <a:miter lim="800000"/>
            <a:headEnd/>
            <a:tailEnd/>
          </a:ln>
        </p:spPr>
      </p:pic>
      <p:pic>
        <p:nvPicPr>
          <p:cNvPr id="7" name="Рисунок 6"/>
          <p:cNvPicPr/>
          <p:nvPr/>
        </p:nvPicPr>
        <p:blipFill>
          <a:blip r:embed="rId5" cstate="print"/>
          <a:srcRect l="27823" t="13265" r="17633" b="21406"/>
          <a:stretch>
            <a:fillRect/>
          </a:stretch>
        </p:blipFill>
        <p:spPr bwMode="auto">
          <a:xfrm>
            <a:off x="3923928" y="3573016"/>
            <a:ext cx="4934843" cy="3116496"/>
          </a:xfrm>
          <a:prstGeom prst="rect">
            <a:avLst/>
          </a:prstGeom>
          <a:noFill/>
          <a:ln w="9525">
            <a:noFill/>
            <a:miter lim="800000"/>
            <a:headEnd/>
            <a:tailEnd/>
          </a:ln>
        </p:spPr>
      </p:pic>
      <p:pic>
        <p:nvPicPr>
          <p:cNvPr id="8" name="Picture 13"/>
          <p:cNvPicPr/>
          <p:nvPr/>
        </p:nvPicPr>
        <p:blipFill>
          <a:blip r:embed="rId6" cstate="print">
            <a:extLst>
              <a:ext uri="{28A0092B-C50C-407E-A947-70E740481C1C}">
                <a14:useLocalDpi xmlns:a14="http://schemas.microsoft.com/office/drawing/2010/main" xmlns="" val="0"/>
              </a:ext>
            </a:extLst>
          </a:blip>
          <a:stretch>
            <a:fillRect/>
          </a:stretch>
        </p:blipFill>
        <p:spPr>
          <a:xfrm>
            <a:off x="539552" y="188640"/>
            <a:ext cx="1961886" cy="633413"/>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9" name="Picture 2" descr="image (2)"/>
          <p:cNvPicPr>
            <a:picLocks noChangeAspect="1" noChangeArrowheads="1"/>
          </p:cNvPicPr>
          <p:nvPr/>
        </p:nvPicPr>
        <p:blipFill>
          <a:blip r:embed="rId7" cstate="print"/>
          <a:srcRect/>
          <a:stretch>
            <a:fillRect/>
          </a:stretch>
        </p:blipFill>
        <p:spPr bwMode="auto">
          <a:xfrm>
            <a:off x="3929058" y="142852"/>
            <a:ext cx="1412800" cy="753309"/>
          </a:xfrm>
          <a:prstGeom prst="rect">
            <a:avLst/>
          </a:prstGeom>
          <a:noFill/>
          <a:ln w="9525">
            <a:noFill/>
            <a:miter lim="800000"/>
            <a:headEnd/>
            <a:tailEnd/>
          </a:ln>
        </p:spPr>
      </p:pic>
      <p:pic>
        <p:nvPicPr>
          <p:cNvPr id="10" name="Picture 13"/>
          <p:cNvPicPr>
            <a:picLocks noChangeAspect="1" noChangeArrowheads="1"/>
          </p:cNvPicPr>
          <p:nvPr/>
        </p:nvPicPr>
        <p:blipFill>
          <a:blip r:embed="rId8" cstate="print"/>
          <a:srcRect/>
          <a:stretch>
            <a:fillRect/>
          </a:stretch>
        </p:blipFill>
        <p:spPr bwMode="auto">
          <a:xfrm>
            <a:off x="6929454" y="142853"/>
            <a:ext cx="1500198" cy="634866"/>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36712"/>
            <a:ext cx="8373616" cy="625252"/>
          </a:xfrm>
        </p:spPr>
        <p:style>
          <a:lnRef idx="3">
            <a:schemeClr val="lt1"/>
          </a:lnRef>
          <a:fillRef idx="1">
            <a:schemeClr val="accent1"/>
          </a:fillRef>
          <a:effectRef idx="1">
            <a:schemeClr val="accent1"/>
          </a:effectRef>
          <a:fontRef idx="minor">
            <a:schemeClr val="lt1"/>
          </a:fontRef>
        </p:style>
        <p:txBody>
          <a:bodyPr>
            <a:noAutofit/>
          </a:bodyPr>
          <a:lstStyle/>
          <a:p>
            <a:r>
              <a:rPr lang="en-US" sz="2000" dirty="0">
                <a:latin typeface="Times New Roman" pitchFamily="18" charset="0"/>
                <a:cs typeface="Times New Roman" pitchFamily="18" charset="0"/>
              </a:rPr>
              <a:t>Coordination meetings (2022)</a:t>
            </a:r>
            <a:r>
              <a:rPr lang="en-US" sz="3200" dirty="0">
                <a:latin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pic>
        <p:nvPicPr>
          <p:cNvPr id="4" name="Рисунок 3"/>
          <p:cNvPicPr/>
          <p:nvPr/>
        </p:nvPicPr>
        <p:blipFill>
          <a:blip r:embed="rId2" cstate="print"/>
          <a:srcRect l="28256" t="20443" r="28229" b="21135"/>
          <a:stretch>
            <a:fillRect/>
          </a:stretch>
        </p:blipFill>
        <p:spPr bwMode="auto">
          <a:xfrm>
            <a:off x="827584" y="1556792"/>
            <a:ext cx="3096344" cy="2232248"/>
          </a:xfrm>
          <a:prstGeom prst="rect">
            <a:avLst/>
          </a:prstGeom>
          <a:noFill/>
          <a:ln w="9525">
            <a:noFill/>
            <a:miter lim="800000"/>
            <a:headEnd/>
            <a:tailEnd/>
          </a:ln>
        </p:spPr>
      </p:pic>
      <p:sp>
        <p:nvSpPr>
          <p:cNvPr id="5" name="Прямоугольник 4"/>
          <p:cNvSpPr/>
          <p:nvPr/>
        </p:nvSpPr>
        <p:spPr>
          <a:xfrm>
            <a:off x="4283968" y="1916832"/>
            <a:ext cx="4572000"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1600" dirty="0">
                <a:latin typeface="Times New Roman" pitchFamily="18" charset="0"/>
                <a:cs typeface="Times New Roman" pitchFamily="18" charset="0"/>
              </a:rPr>
              <a:t>On October 5-8, a coordination meeting was held in Istanbul on the implementation and implementation of the project plan "Integrated approach to the training of STEM teachers". The meeting was attended by the project coordinator from Sweden, project experts from Turkey, Ireland and Finland, as well as members of partner universities from Kazakhstan: L.N. Gumilyov ENU, M. </a:t>
            </a:r>
            <a:r>
              <a:rPr lang="en-US" sz="1600" dirty="0" err="1">
                <a:latin typeface="Times New Roman" pitchFamily="18" charset="0"/>
                <a:cs typeface="Times New Roman" pitchFamily="18" charset="0"/>
              </a:rPr>
              <a:t>Auezov</a:t>
            </a:r>
            <a:r>
              <a:rPr lang="en-US" sz="1600" dirty="0">
                <a:latin typeface="Times New Roman" pitchFamily="18" charset="0"/>
                <a:cs typeface="Times New Roman" pitchFamily="18" charset="0"/>
              </a:rPr>
              <a:t> SKU and S. </a:t>
            </a:r>
            <a:r>
              <a:rPr lang="en-US" sz="1600" dirty="0" err="1">
                <a:latin typeface="Times New Roman" pitchFamily="18" charset="0"/>
                <a:cs typeface="Times New Roman" pitchFamily="18" charset="0"/>
              </a:rPr>
              <a:t>Amanzholov</a:t>
            </a:r>
            <a:r>
              <a:rPr lang="en-US" sz="1600" dirty="0">
                <a:latin typeface="Times New Roman" pitchFamily="18" charset="0"/>
                <a:cs typeface="Times New Roman" pitchFamily="18" charset="0"/>
              </a:rPr>
              <a:t> EKU.
</a:t>
            </a:r>
            <a:endParaRPr lang="ru-RU" sz="1600" dirty="0">
              <a:latin typeface="Times New Roman" pitchFamily="18" charset="0"/>
              <a:cs typeface="Times New Roman" pitchFamily="18" charset="0"/>
            </a:endParaRPr>
          </a:p>
        </p:txBody>
      </p:sp>
      <p:pic>
        <p:nvPicPr>
          <p:cNvPr id="6" name="Рисунок 5"/>
          <p:cNvPicPr/>
          <p:nvPr/>
        </p:nvPicPr>
        <p:blipFill rotWithShape="1">
          <a:blip r:embed="rId3" cstate="print">
            <a:extLst>
              <a:ext uri="{28A0092B-C50C-407E-A947-70E740481C1C}">
                <a14:useLocalDpi xmlns:a14="http://schemas.microsoft.com/office/drawing/2010/main" xmlns="" val="0"/>
              </a:ext>
            </a:extLst>
          </a:blip>
          <a:srcRect l="28559" t="13261" r="29837" b="1150"/>
          <a:stretch/>
        </p:blipFill>
        <p:spPr bwMode="auto">
          <a:xfrm>
            <a:off x="899592" y="4005064"/>
            <a:ext cx="2808312" cy="2520280"/>
          </a:xfrm>
          <a:prstGeom prst="rect">
            <a:avLst/>
          </a:prstGeom>
          <a:ln>
            <a:noFill/>
          </a:ln>
          <a:extLst>
            <a:ext uri="{53640926-AAD7-44D8-BBD7-CCE9431645EC}">
              <a14:shadowObscured xmlns:a14="http://schemas.microsoft.com/office/drawing/2010/main" xmlns=""/>
            </a:ext>
          </a:extLst>
        </p:spPr>
      </p:pic>
      <p:sp>
        <p:nvSpPr>
          <p:cNvPr id="26625" name="Rectangle 1"/>
          <p:cNvSpPr>
            <a:spLocks noChangeArrowheads="1"/>
          </p:cNvSpPr>
          <p:nvPr/>
        </p:nvSpPr>
        <p:spPr bwMode="auto">
          <a:xfrm>
            <a:off x="4283968" y="4797152"/>
            <a:ext cx="4536504" cy="1569660"/>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202124"/>
                </a:solidFill>
                <a:effectLst/>
                <a:latin typeface="Times New Roman" pitchFamily="18" charset="0"/>
                <a:ea typeface="Calibri" pitchFamily="34" charset="0"/>
                <a:cs typeface="Times New Roman" pitchFamily="18" charset="0"/>
              </a:rPr>
              <a:t>As part of the Integrated Approach to STEM Teacher Training (STEM) project under the European Erasmus + program, from November 25-27, 2022, in </a:t>
            </a:r>
            <a:r>
              <a:rPr kumimoji="0" lang="en-US" sz="1600" b="0" i="0" u="none" strike="noStrike" cap="none" normalizeH="0" baseline="0" dirty="0" err="1">
                <a:ln>
                  <a:noFill/>
                </a:ln>
                <a:solidFill>
                  <a:srgbClr val="202124"/>
                </a:solidFill>
                <a:effectLst/>
                <a:latin typeface="Times New Roman" pitchFamily="18" charset="0"/>
                <a:ea typeface="Calibri" pitchFamily="34" charset="0"/>
                <a:cs typeface="Times New Roman" pitchFamily="18" charset="0"/>
              </a:rPr>
              <a:t>Nevsehir</a:t>
            </a:r>
            <a:r>
              <a:rPr kumimoji="0" lang="en-US" sz="1600" b="0" i="0" u="none" strike="noStrike" cap="none" normalizeH="0" baseline="0" dirty="0">
                <a:ln>
                  <a:noFill/>
                </a:ln>
                <a:solidFill>
                  <a:srgbClr val="202124"/>
                </a:solidFill>
                <a:effectLst/>
                <a:latin typeface="Times New Roman" pitchFamily="18" charset="0"/>
                <a:ea typeface="Calibri" pitchFamily="34" charset="0"/>
                <a:cs typeface="Times New Roman" pitchFamily="18" charset="0"/>
              </a:rPr>
              <a:t> (Turkey), an event called </a:t>
            </a:r>
            <a:r>
              <a:rPr kumimoji="0" lang="en-US" sz="1600" b="0" i="0" u="none" strike="noStrike" cap="none" normalizeH="0" baseline="0" dirty="0">
                <a:ln>
                  <a:noFill/>
                </a:ln>
                <a:solidFill>
                  <a:srgbClr val="202124"/>
                </a:solidFill>
                <a:effectLst/>
                <a:latin typeface="Calibri"/>
                <a:ea typeface="Calibri" pitchFamily="34" charset="0"/>
                <a:cs typeface="Times New Roman" pitchFamily="18" charset="0"/>
              </a:rPr>
              <a:t>“</a:t>
            </a:r>
            <a:r>
              <a:rPr kumimoji="0" lang="en-US" sz="1600" b="0" i="0" u="none" strike="noStrike" cap="none" normalizeH="0" baseline="0" dirty="0">
                <a:ln>
                  <a:noFill/>
                </a:ln>
                <a:solidFill>
                  <a:srgbClr val="202124"/>
                </a:solidFill>
                <a:effectLst/>
                <a:latin typeface="Times New Roman" pitchFamily="18" charset="0"/>
                <a:ea typeface="Calibri" pitchFamily="34" charset="0"/>
                <a:cs typeface="Times New Roman" pitchFamily="18" charset="0"/>
              </a:rPr>
              <a:t>STEM project training and STEM &amp; Makers Fest/Expo STEM &amp; Makers Fest/Expo".</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13"/>
          <p:cNvPicPr>
            <a:picLocks noChangeAspect="1" noChangeArrowheads="1"/>
          </p:cNvPicPr>
          <p:nvPr/>
        </p:nvPicPr>
        <p:blipFill>
          <a:blip r:embed="rId4" cstate="print"/>
          <a:srcRect/>
          <a:stretch>
            <a:fillRect/>
          </a:stretch>
        </p:blipFill>
        <p:spPr bwMode="auto">
          <a:xfrm>
            <a:off x="6929454" y="142853"/>
            <a:ext cx="1500198" cy="634866"/>
          </a:xfrm>
          <a:prstGeom prst="rect">
            <a:avLst/>
          </a:prstGeom>
          <a:noFill/>
          <a:ln w="9525">
            <a:noFill/>
            <a:miter lim="800000"/>
            <a:headEnd/>
            <a:tailEnd/>
          </a:ln>
          <a:effectLst/>
        </p:spPr>
      </p:pic>
      <p:pic>
        <p:nvPicPr>
          <p:cNvPr id="8" name="Picture 13"/>
          <p:cNvPicPr/>
          <p:nvPr/>
        </p:nvPicPr>
        <p:blipFill>
          <a:blip r:embed="rId5" cstate="print">
            <a:extLst>
              <a:ext uri="{28A0092B-C50C-407E-A947-70E740481C1C}">
                <a14:useLocalDpi xmlns:a14="http://schemas.microsoft.com/office/drawing/2010/main" xmlns="" val="0"/>
              </a:ext>
            </a:extLst>
          </a:blip>
          <a:stretch>
            <a:fillRect/>
          </a:stretch>
        </p:blipFill>
        <p:spPr>
          <a:xfrm>
            <a:off x="539552" y="188640"/>
            <a:ext cx="1961886" cy="633413"/>
          </a:xfrm>
          <a:prstGeom prst="rect">
            <a:avLst/>
          </a:prstGeom>
          <a:extLst>
            <a:ext uri="{FAA26D3D-D897-4be2-8F04-BA451C77F1D7}">
              <ma14:placeholderFlag xmlns:ve="http://schemas.openxmlformats.org/markup-compatibility/2006" xmlns:m="http://schemas.openxmlformats.org/officeDocument/2006/math" xmlns:wp="http://schemas.openxmlformats.org/drawingml/2006/wordprocessingDrawing" xmlns:wne="http://schemas.microsoft.com/office/word/2006/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14="http://schemas.microsoft.com/office/word/2010/wordprocessingDrawing"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pic="http://schemas.openxmlformats.org/drawingml/2006/picture" xmlns:lc="http://schemas.openxmlformats.org/drawingml/2006/lockedCanvas"/>
            </a:ext>
          </a:extLst>
        </p:spPr>
      </p:pic>
      <p:pic>
        <p:nvPicPr>
          <p:cNvPr id="9" name="Picture 2" descr="image (2)"/>
          <p:cNvPicPr>
            <a:picLocks noChangeAspect="1" noChangeArrowheads="1"/>
          </p:cNvPicPr>
          <p:nvPr/>
        </p:nvPicPr>
        <p:blipFill>
          <a:blip r:embed="rId6" cstate="print"/>
          <a:srcRect/>
          <a:stretch>
            <a:fillRect/>
          </a:stretch>
        </p:blipFill>
        <p:spPr bwMode="auto">
          <a:xfrm>
            <a:off x="3923928" y="0"/>
            <a:ext cx="1412800" cy="75330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t="17934" r="37594" b="7867"/>
          <a:stretch>
            <a:fillRect/>
          </a:stretch>
        </p:blipFill>
        <p:spPr bwMode="auto">
          <a:xfrm>
            <a:off x="107504" y="116632"/>
            <a:ext cx="6890723" cy="5328592"/>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t="17934" r="37594" b="10667"/>
          <a:stretch>
            <a:fillRect/>
          </a:stretch>
        </p:blipFill>
        <p:spPr bwMode="auto">
          <a:xfrm>
            <a:off x="2430611" y="2348880"/>
            <a:ext cx="6713389" cy="432048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1.jpeg"/>
          <p:cNvPicPr/>
          <p:nvPr/>
        </p:nvPicPr>
        <p:blipFill>
          <a:blip r:embed="rId2" cstate="print"/>
          <a:stretch>
            <a:fillRect/>
          </a:stretch>
        </p:blipFill>
        <p:spPr>
          <a:xfrm>
            <a:off x="1000100" y="357166"/>
            <a:ext cx="1571636" cy="571504"/>
          </a:xfrm>
          <a:prstGeom prst="rect">
            <a:avLst/>
          </a:prstGeom>
        </p:spPr>
      </p:pic>
      <p:pic>
        <p:nvPicPr>
          <p:cNvPr id="5" name="image2.jpeg"/>
          <p:cNvPicPr/>
          <p:nvPr/>
        </p:nvPicPr>
        <p:blipFill>
          <a:blip r:embed="rId3" cstate="print"/>
          <a:stretch>
            <a:fillRect/>
          </a:stretch>
        </p:blipFill>
        <p:spPr>
          <a:xfrm>
            <a:off x="3786182" y="285728"/>
            <a:ext cx="1533735" cy="642942"/>
          </a:xfrm>
          <a:prstGeom prst="rect">
            <a:avLst/>
          </a:prstGeom>
        </p:spPr>
      </p:pic>
      <p:sp>
        <p:nvSpPr>
          <p:cNvPr id="9" name="Заголовок 8"/>
          <p:cNvSpPr>
            <a:spLocks noGrp="1"/>
          </p:cNvSpPr>
          <p:nvPr>
            <p:ph type="ctrTitle"/>
          </p:nvPr>
        </p:nvSpPr>
        <p:spPr>
          <a:xfrm>
            <a:off x="714348" y="1428737"/>
            <a:ext cx="7772400" cy="642941"/>
          </a:xfrm>
        </p:spPr>
        <p:style>
          <a:lnRef idx="3">
            <a:schemeClr val="lt1"/>
          </a:lnRef>
          <a:fillRef idx="1">
            <a:schemeClr val="accent1"/>
          </a:fillRef>
          <a:effectRef idx="1">
            <a:schemeClr val="accent1"/>
          </a:effectRef>
          <a:fontRef idx="minor">
            <a:schemeClr val="lt1"/>
          </a:fontRef>
        </p:style>
        <p:txBody>
          <a:bodyPr>
            <a:normAutofit/>
          </a:bodyPr>
          <a:lstStyle/>
          <a:p>
            <a:r>
              <a:rPr lang="kk-KZ" sz="2400" dirty="0">
                <a:latin typeface="Times New Roman" pitchFamily="18" charset="0"/>
                <a:cs typeface="Times New Roman" pitchFamily="18" charset="0"/>
              </a:rPr>
              <a:t>L.N. Gumilyov Eurasian National University</a:t>
            </a:r>
            <a:endParaRPr lang="ru-RU" sz="2400" dirty="0">
              <a:latin typeface="Times New Roman" pitchFamily="18" charset="0"/>
              <a:cs typeface="Times New Roman" pitchFamily="18" charset="0"/>
            </a:endParaRPr>
          </a:p>
        </p:txBody>
      </p:sp>
      <p:sp>
        <p:nvSpPr>
          <p:cNvPr id="10" name="Подзаголовок 9"/>
          <p:cNvSpPr>
            <a:spLocks noGrp="1"/>
          </p:cNvSpPr>
          <p:nvPr>
            <p:ph type="subTitle" idx="1"/>
          </p:nvPr>
        </p:nvSpPr>
        <p:spPr>
          <a:xfrm>
            <a:off x="714348" y="2492896"/>
            <a:ext cx="7786742" cy="357931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r>
              <a:rPr lang="ru-RU" sz="2000" dirty="0">
                <a:latin typeface="Times New Roman" pitchFamily="18" charset="0"/>
                <a:cs typeface="Times New Roman" pitchFamily="18" charset="0"/>
              </a:rPr>
              <a:t> </a:t>
            </a:r>
            <a:r>
              <a:rPr lang="kk-KZ" sz="2000" dirty="0">
                <a:solidFill>
                  <a:schemeClr val="tx1"/>
                </a:solidFill>
                <a:latin typeface="Times New Roman" pitchFamily="18" charset="0"/>
                <a:cs typeface="Times New Roman" pitchFamily="18" charset="0"/>
              </a:rPr>
              <a:t>Организован в 1996 году</a:t>
            </a:r>
          </a:p>
          <a:p>
            <a:endParaRPr lang="kk-KZ" sz="2000" dirty="0">
              <a:solidFill>
                <a:schemeClr val="tx1"/>
              </a:solidFill>
              <a:latin typeface="Times New Roman" pitchFamily="18" charset="0"/>
              <a:cs typeface="Times New Roman" pitchFamily="18" charset="0"/>
            </a:endParaRPr>
          </a:p>
          <a:p>
            <a:r>
              <a:rPr lang="ru-RU" sz="2000" dirty="0">
                <a:solidFill>
                  <a:schemeClr val="tx1"/>
                </a:solidFill>
                <a:latin typeface="Times New Roman" pitchFamily="18" charset="0"/>
                <a:cs typeface="Times New Roman" pitchFamily="18" charset="0"/>
              </a:rPr>
              <a:t>В международном рейтинге QS </a:t>
            </a:r>
            <a:r>
              <a:rPr lang="ru-RU" sz="2000" dirty="0" err="1">
                <a:solidFill>
                  <a:schemeClr val="tx1"/>
                </a:solidFill>
                <a:latin typeface="Times New Roman" pitchFamily="18" charset="0"/>
                <a:cs typeface="Times New Roman" pitchFamily="18" charset="0"/>
              </a:rPr>
              <a:t>World</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University</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Rankings</a:t>
            </a:r>
            <a:r>
              <a:rPr lang="ru-RU" sz="2000" dirty="0">
                <a:solidFill>
                  <a:schemeClr val="tx1"/>
                </a:solidFill>
                <a:latin typeface="Times New Roman" pitchFamily="18" charset="0"/>
                <a:cs typeface="Times New Roman" pitchFamily="18" charset="0"/>
              </a:rPr>
              <a:t> университет занимает </a:t>
            </a:r>
            <a:r>
              <a:rPr lang="ru-RU" sz="2000" dirty="0">
                <a:solidFill>
                  <a:srgbClr val="FF0000"/>
                </a:solidFill>
                <a:latin typeface="Times New Roman" pitchFamily="18" charset="0"/>
                <a:cs typeface="Times New Roman" pitchFamily="18" charset="0"/>
              </a:rPr>
              <a:t>328 место</a:t>
            </a:r>
            <a:r>
              <a:rPr lang="ru-RU" sz="2000" dirty="0">
                <a:solidFill>
                  <a:schemeClr val="tx1"/>
                </a:solidFill>
                <a:latin typeface="Times New Roman" pitchFamily="18" charset="0"/>
                <a:cs typeface="Times New Roman" pitchFamily="18" charset="0"/>
              </a:rPr>
              <a:t>. </a:t>
            </a:r>
          </a:p>
          <a:p>
            <a:endParaRPr lang="ru-RU" sz="2000" dirty="0">
              <a:solidFill>
                <a:schemeClr val="tx1"/>
              </a:solidFill>
              <a:latin typeface="Times New Roman" pitchFamily="18" charset="0"/>
              <a:cs typeface="Times New Roman" pitchFamily="18" charset="0"/>
            </a:endParaRPr>
          </a:p>
          <a:p>
            <a:r>
              <a:rPr lang="ru-RU" sz="2000" dirty="0">
                <a:solidFill>
                  <a:schemeClr val="tx1"/>
                </a:solidFill>
                <a:latin typeface="Times New Roman" pitchFamily="18" charset="0"/>
                <a:cs typeface="Times New Roman" pitchFamily="18" charset="0"/>
              </a:rPr>
              <a:t>В рейтинге молодых университетов мира QS </a:t>
            </a:r>
            <a:r>
              <a:rPr lang="ru-RU" sz="2000" dirty="0" err="1">
                <a:solidFill>
                  <a:schemeClr val="tx1"/>
                </a:solidFill>
                <a:latin typeface="Times New Roman" pitchFamily="18" charset="0"/>
                <a:cs typeface="Times New Roman" pitchFamily="18" charset="0"/>
              </a:rPr>
              <a:t>Top</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Universities</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Under</a:t>
            </a:r>
            <a:r>
              <a:rPr lang="ru-RU" sz="2000" dirty="0">
                <a:solidFill>
                  <a:schemeClr val="tx1"/>
                </a:solidFill>
                <a:latin typeface="Times New Roman" pitchFamily="18" charset="0"/>
                <a:cs typeface="Times New Roman" pitchFamily="18" charset="0"/>
              </a:rPr>
              <a:t> 50 ЕНУ занимает 43 месте.</a:t>
            </a:r>
          </a:p>
          <a:p>
            <a:endParaRPr lang="kk-KZ" sz="2000" dirty="0">
              <a:solidFill>
                <a:schemeClr val="tx1"/>
              </a:solidFill>
              <a:latin typeface="Times New Roman" pitchFamily="18" charset="0"/>
              <a:cs typeface="Times New Roman" pitchFamily="18" charset="0"/>
            </a:endParaRPr>
          </a:p>
          <a:p>
            <a:r>
              <a:rPr lang="kk-KZ" sz="2000" dirty="0">
                <a:solidFill>
                  <a:schemeClr val="tx1"/>
                </a:solidFill>
                <a:latin typeface="Times New Roman" pitchFamily="18" charset="0"/>
                <a:cs typeface="Times New Roman" pitchFamily="18" charset="0"/>
              </a:rPr>
              <a:t>Количество преподавтелей – 1331:</a:t>
            </a:r>
          </a:p>
          <a:p>
            <a:r>
              <a:rPr lang="kk-KZ" sz="2000" dirty="0">
                <a:solidFill>
                  <a:schemeClr val="tx1"/>
                </a:solidFill>
                <a:latin typeface="Times New Roman" pitchFamily="18" charset="0"/>
                <a:cs typeface="Times New Roman" pitchFamily="18" charset="0"/>
              </a:rPr>
              <a:t>докторов наук – 171</a:t>
            </a:r>
          </a:p>
          <a:p>
            <a:r>
              <a:rPr lang="kk-KZ" sz="2000" dirty="0">
                <a:solidFill>
                  <a:schemeClr val="tx1"/>
                </a:solidFill>
                <a:latin typeface="Times New Roman" pitchFamily="18" charset="0"/>
                <a:cs typeface="Times New Roman" pitchFamily="18" charset="0"/>
              </a:rPr>
              <a:t>кандидатов наук – 489</a:t>
            </a:r>
          </a:p>
          <a:p>
            <a:r>
              <a:rPr lang="kk-KZ" sz="2000" dirty="0">
                <a:solidFill>
                  <a:schemeClr val="tx1"/>
                </a:solidFill>
                <a:latin typeface="Times New Roman" pitchFamily="18" charset="0"/>
                <a:cs typeface="Times New Roman" pitchFamily="18" charset="0"/>
              </a:rPr>
              <a:t>докторов философии (</a:t>
            </a:r>
            <a:r>
              <a:rPr lang="en-US" sz="2000" dirty="0">
                <a:solidFill>
                  <a:schemeClr val="tx1"/>
                </a:solidFill>
                <a:latin typeface="Times New Roman" pitchFamily="18" charset="0"/>
                <a:cs typeface="Times New Roman" pitchFamily="18" charset="0"/>
              </a:rPr>
              <a:t>PhD</a:t>
            </a:r>
            <a:r>
              <a:rPr lang="kk-KZ" sz="2000" dirty="0">
                <a:solidFill>
                  <a:schemeClr val="tx1"/>
                </a:solidFill>
                <a:latin typeface="Times New Roman" pitchFamily="18" charset="0"/>
                <a:cs typeface="Times New Roman" pitchFamily="18" charset="0"/>
              </a:rPr>
              <a:t>)</a:t>
            </a:r>
            <a:r>
              <a:rPr lang="en-US" sz="2000" dirty="0">
                <a:solidFill>
                  <a:schemeClr val="tx1"/>
                </a:solidFill>
                <a:latin typeface="Times New Roman" pitchFamily="18" charset="0"/>
                <a:cs typeface="Times New Roman" pitchFamily="18" charset="0"/>
              </a:rPr>
              <a:t> - 213</a:t>
            </a:r>
            <a:endParaRPr lang="kk-KZ" sz="2000" dirty="0">
              <a:solidFill>
                <a:schemeClr val="tx1"/>
              </a:solidFill>
              <a:latin typeface="Times New Roman" pitchFamily="18" charset="0"/>
              <a:cs typeface="Times New Roman" pitchFamily="18" charset="0"/>
            </a:endParaRPr>
          </a:p>
          <a:p>
            <a:endParaRPr lang="kk-KZ" sz="2000" dirty="0">
              <a:solidFill>
                <a:schemeClr val="tx1"/>
              </a:solidFill>
              <a:latin typeface="Times New Roman" pitchFamily="18" charset="0"/>
              <a:cs typeface="Times New Roman" pitchFamily="18" charset="0"/>
            </a:endParaRPr>
          </a:p>
          <a:p>
            <a:r>
              <a:rPr lang="kk-KZ" sz="2000" dirty="0">
                <a:solidFill>
                  <a:schemeClr val="tx1"/>
                </a:solidFill>
                <a:latin typeface="Times New Roman" pitchFamily="18" charset="0"/>
                <a:cs typeface="Times New Roman" pitchFamily="18" charset="0"/>
              </a:rPr>
              <a:t>Количество обучающихся – 19 588 </a:t>
            </a:r>
            <a:r>
              <a:rPr lang="kk-KZ" sz="2400" dirty="0">
                <a:solidFill>
                  <a:schemeClr val="tx1"/>
                </a:solidFill>
                <a:latin typeface="Times New Roman" pitchFamily="18" charset="0"/>
                <a:cs typeface="Times New Roman" pitchFamily="18" charset="0"/>
              </a:rPr>
              <a:t>(</a:t>
            </a:r>
            <a:r>
              <a:rPr lang="kk-KZ" sz="1600" dirty="0">
                <a:solidFill>
                  <a:schemeClr val="tx1"/>
                </a:solidFill>
                <a:latin typeface="Times New Roman" pitchFamily="18" charset="0"/>
                <a:cs typeface="Times New Roman" pitchFamily="18" charset="0"/>
              </a:rPr>
              <a:t>обучение проводится в очном формате</a:t>
            </a:r>
            <a:r>
              <a:rPr lang="kk-KZ" sz="2400" dirty="0">
                <a:solidFill>
                  <a:schemeClr val="tx1"/>
                </a:solidFill>
                <a:latin typeface="Times New Roman" pitchFamily="18" charset="0"/>
                <a:cs typeface="Times New Roman" pitchFamily="18" charset="0"/>
              </a:rPr>
              <a:t>):</a:t>
            </a:r>
          </a:p>
          <a:p>
            <a:r>
              <a:rPr lang="kk-KZ" sz="2000" dirty="0">
                <a:solidFill>
                  <a:schemeClr val="tx1"/>
                </a:solidFill>
                <a:latin typeface="Times New Roman" pitchFamily="18" charset="0"/>
                <a:cs typeface="Times New Roman" pitchFamily="18" charset="0"/>
              </a:rPr>
              <a:t>в бакалавриате - 15958</a:t>
            </a:r>
          </a:p>
          <a:p>
            <a:r>
              <a:rPr lang="kk-KZ" sz="2000" dirty="0">
                <a:solidFill>
                  <a:schemeClr val="tx1"/>
                </a:solidFill>
                <a:latin typeface="Times New Roman" pitchFamily="18" charset="0"/>
                <a:cs typeface="Times New Roman" pitchFamily="18" charset="0"/>
              </a:rPr>
              <a:t>в магистратуре - 2535</a:t>
            </a:r>
          </a:p>
          <a:p>
            <a:r>
              <a:rPr lang="kk-KZ" sz="2000" dirty="0">
                <a:solidFill>
                  <a:schemeClr val="tx1"/>
                </a:solidFill>
                <a:latin typeface="Times New Roman" pitchFamily="18" charset="0"/>
                <a:cs typeface="Times New Roman" pitchFamily="18" charset="0"/>
              </a:rPr>
              <a:t>в докторантуре </a:t>
            </a:r>
            <a:r>
              <a:rPr lang="kk-KZ" sz="2000" b="1" dirty="0">
                <a:solidFill>
                  <a:schemeClr val="tx1"/>
                </a:solidFill>
                <a:latin typeface="Times New Roman" pitchFamily="18" charset="0"/>
                <a:cs typeface="Times New Roman" pitchFamily="18" charset="0"/>
              </a:rPr>
              <a:t>-</a:t>
            </a:r>
            <a:r>
              <a:rPr lang="kk-KZ" sz="2000" dirty="0">
                <a:solidFill>
                  <a:schemeClr val="tx1"/>
                </a:solidFill>
                <a:latin typeface="Times New Roman" pitchFamily="18" charset="0"/>
                <a:cs typeface="Times New Roman" pitchFamily="18" charset="0"/>
              </a:rPr>
              <a:t> 1095 </a:t>
            </a:r>
          </a:p>
          <a:p>
            <a:endParaRPr lang="ru-RU" sz="2400" dirty="0">
              <a:solidFill>
                <a:schemeClr val="tx1"/>
              </a:solidFill>
              <a:latin typeface="Times New Roman" pitchFamily="18" charset="0"/>
              <a:cs typeface="Times New Roman" pitchFamily="18" charset="0"/>
            </a:endParaRPr>
          </a:p>
        </p:txBody>
      </p:sp>
      <p:pic>
        <p:nvPicPr>
          <p:cNvPr id="11" name="Рисунок 10"/>
          <p:cNvPicPr/>
          <p:nvPr/>
        </p:nvPicPr>
        <p:blipFill>
          <a:blip r:embed="rId4" cstate="print"/>
          <a:srcRect l="42447" t="10204" r="40918" b="79932"/>
          <a:stretch>
            <a:fillRect/>
          </a:stretch>
        </p:blipFill>
        <p:spPr bwMode="auto">
          <a:xfrm>
            <a:off x="6572264" y="214290"/>
            <a:ext cx="2085975" cy="695325"/>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xmlns="" val="880054367"/>
              </p:ext>
            </p:extLst>
          </p:nvPr>
        </p:nvGraphicFramePr>
        <p:xfrm>
          <a:off x="611560" y="1556792"/>
          <a:ext cx="1368152" cy="360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571472" y="857232"/>
            <a:ext cx="807249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a:latin typeface="Times New Roman" pitchFamily="18" charset="0"/>
                <a:cs typeface="Times New Roman" pitchFamily="18" charset="0"/>
              </a:rPr>
              <a:t>Developed &amp; updated educational  program </a:t>
            </a:r>
            <a:r>
              <a:rPr lang="ru-RU" b="1" dirty="0">
                <a:latin typeface="Times New Roman" pitchFamily="18" charset="0"/>
                <a:cs typeface="Times New Roman" pitchFamily="18" charset="0"/>
              </a:rPr>
              <a:t>«7М01525</a:t>
            </a:r>
            <a:r>
              <a:rPr lang="en-US" b="1" dirty="0">
                <a:latin typeface="Times New Roman" pitchFamily="18" charset="0"/>
                <a:cs typeface="Times New Roman" pitchFamily="18" charset="0"/>
              </a:rPr>
              <a:t>-STEM  Education</a:t>
            </a:r>
            <a:r>
              <a:rPr lang="ru-RU" b="1" dirty="0">
                <a:latin typeface="Times New Roman" pitchFamily="18" charset="0"/>
                <a:cs typeface="Times New Roman" pitchFamily="18" charset="0"/>
              </a:rPr>
              <a:t>»</a:t>
            </a:r>
            <a:r>
              <a:rPr lang="en-US" b="1" dirty="0">
                <a:latin typeface="Times New Roman" pitchFamily="18" charset="0"/>
                <a:cs typeface="Times New Roman" pitchFamily="18" charset="0"/>
              </a:rPr>
              <a:t>: </a:t>
            </a:r>
            <a:r>
              <a:rPr lang="en-US" dirty="0"/>
              <a:t> </a:t>
            </a:r>
            <a:endParaRPr lang="ru-RU" dirty="0"/>
          </a:p>
          <a:p>
            <a:pPr algn="ctr"/>
            <a:endParaRPr lang="ru-RU" dirty="0"/>
          </a:p>
        </p:txBody>
      </p:sp>
      <p:pic>
        <p:nvPicPr>
          <p:cNvPr id="12" name="Picture 13"/>
          <p:cNvPicPr>
            <a:picLocks noChangeAspect="1" noChangeArrowheads="1"/>
          </p:cNvPicPr>
          <p:nvPr/>
        </p:nvPicPr>
        <p:blipFill>
          <a:blip r:embed="rId7" cstate="print"/>
          <a:srcRect/>
          <a:stretch>
            <a:fillRect/>
          </a:stretch>
        </p:blipFill>
        <p:spPr bwMode="auto">
          <a:xfrm>
            <a:off x="6786578" y="0"/>
            <a:ext cx="1500198" cy="634866"/>
          </a:xfrm>
          <a:prstGeom prst="rect">
            <a:avLst/>
          </a:prstGeom>
          <a:noFill/>
          <a:ln w="9525">
            <a:noFill/>
            <a:miter lim="800000"/>
            <a:headEnd/>
            <a:tailEnd/>
          </a:ln>
          <a:effectLst/>
        </p:spPr>
      </p:pic>
      <p:pic>
        <p:nvPicPr>
          <p:cNvPr id="40963" name="Picture 3"/>
          <p:cNvPicPr>
            <a:picLocks noChangeAspect="1" noChangeArrowheads="1"/>
          </p:cNvPicPr>
          <p:nvPr/>
        </p:nvPicPr>
        <p:blipFill>
          <a:blip r:embed="rId8" cstate="print"/>
          <a:srcRect/>
          <a:stretch>
            <a:fillRect/>
          </a:stretch>
        </p:blipFill>
        <p:spPr bwMode="auto">
          <a:xfrm>
            <a:off x="642910" y="1714488"/>
            <a:ext cx="3600400" cy="2246530"/>
          </a:xfrm>
          <a:prstGeom prst="rect">
            <a:avLst/>
          </a:prstGeom>
          <a:noFill/>
          <a:ln w="9525">
            <a:noFill/>
            <a:miter lim="800000"/>
            <a:headEnd/>
            <a:tailEnd/>
          </a:ln>
        </p:spPr>
      </p:pic>
      <p:pic>
        <p:nvPicPr>
          <p:cNvPr id="40964" name="Picture 4"/>
          <p:cNvPicPr>
            <a:picLocks noChangeAspect="1" noChangeArrowheads="1"/>
          </p:cNvPicPr>
          <p:nvPr/>
        </p:nvPicPr>
        <p:blipFill>
          <a:blip r:embed="rId9" cstate="print"/>
          <a:srcRect/>
          <a:stretch>
            <a:fillRect/>
          </a:stretch>
        </p:blipFill>
        <p:spPr bwMode="auto">
          <a:xfrm>
            <a:off x="4714876" y="1500174"/>
            <a:ext cx="4104456" cy="2604233"/>
          </a:xfrm>
          <a:prstGeom prst="rect">
            <a:avLst/>
          </a:prstGeom>
          <a:noFill/>
          <a:ln w="9525">
            <a:noFill/>
            <a:miter lim="800000"/>
            <a:headEnd/>
            <a:tailEnd/>
          </a:ln>
        </p:spPr>
      </p:pic>
      <p:pic>
        <p:nvPicPr>
          <p:cNvPr id="40965" name="Picture 5"/>
          <p:cNvPicPr>
            <a:picLocks noChangeAspect="1" noChangeArrowheads="1"/>
          </p:cNvPicPr>
          <p:nvPr/>
        </p:nvPicPr>
        <p:blipFill>
          <a:blip r:embed="rId10" cstate="print"/>
          <a:srcRect/>
          <a:stretch>
            <a:fillRect/>
          </a:stretch>
        </p:blipFill>
        <p:spPr bwMode="auto">
          <a:xfrm>
            <a:off x="2000232" y="4000504"/>
            <a:ext cx="4824536" cy="2657302"/>
          </a:xfrm>
          <a:prstGeom prst="rect">
            <a:avLst/>
          </a:prstGeom>
          <a:noFill/>
          <a:ln w="9525">
            <a:noFill/>
            <a:miter lim="800000"/>
            <a:headEnd/>
            <a:tailEnd/>
          </a:ln>
        </p:spPr>
      </p:pic>
      <p:sp>
        <p:nvSpPr>
          <p:cNvPr id="15" name="Скругленный прямоугольник 4"/>
          <p:cNvSpPr/>
          <p:nvPr/>
        </p:nvSpPr>
        <p:spPr>
          <a:xfrm>
            <a:off x="539553" y="1628800"/>
            <a:ext cx="1152128" cy="519821"/>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1400" b="1" dirty="0">
                <a:latin typeface="Times New Roman" pitchFamily="18" charset="0"/>
                <a:cs typeface="Times New Roman" pitchFamily="18" charset="0"/>
              </a:rPr>
              <a:t>2020-2021</a:t>
            </a:r>
            <a:endParaRPr lang="ru-RU" sz="1400" b="1" kern="1200" dirty="0">
              <a:latin typeface="Times New Roman" pitchFamily="18" charset="0"/>
              <a:cs typeface="Times New Roman" pitchFamily="18" charset="0"/>
            </a:endParaRPr>
          </a:p>
        </p:txBody>
      </p:sp>
      <p:sp>
        <p:nvSpPr>
          <p:cNvPr id="16" name="Скругленный прямоугольник 4"/>
          <p:cNvSpPr/>
          <p:nvPr/>
        </p:nvSpPr>
        <p:spPr>
          <a:xfrm>
            <a:off x="4716017" y="1556793"/>
            <a:ext cx="1008112" cy="432048"/>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1400" b="1" dirty="0">
                <a:latin typeface="Times New Roman" pitchFamily="18" charset="0"/>
                <a:cs typeface="Times New Roman" pitchFamily="18" charset="0"/>
              </a:rPr>
              <a:t>2021-2022</a:t>
            </a:r>
            <a:endParaRPr lang="ru-RU" sz="1400" b="1" dirty="0">
              <a:latin typeface="Times New Roman" pitchFamily="18" charset="0"/>
              <a:cs typeface="Times New Roman" pitchFamily="18" charset="0"/>
            </a:endParaRPr>
          </a:p>
        </p:txBody>
      </p:sp>
      <p:sp>
        <p:nvSpPr>
          <p:cNvPr id="17" name="Скругленный прямоугольник 4"/>
          <p:cNvSpPr/>
          <p:nvPr/>
        </p:nvSpPr>
        <p:spPr>
          <a:xfrm>
            <a:off x="2123728" y="4005064"/>
            <a:ext cx="1309343" cy="519821"/>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dirty="0">
                <a:latin typeface="Times New Roman" pitchFamily="18" charset="0"/>
                <a:cs typeface="Times New Roman" pitchFamily="18" charset="0"/>
              </a:rPr>
              <a:t>2022-2023</a:t>
            </a:r>
            <a:endParaRPr lang="ru-RU" sz="2000" b="1" kern="1200" dirty="0">
              <a:latin typeface="Times New Roman" pitchFamily="18" charset="0"/>
              <a:cs typeface="Times New Roman" pitchFamily="18" charset="0"/>
            </a:endParaRPr>
          </a:p>
        </p:txBody>
      </p:sp>
      <p:pic>
        <p:nvPicPr>
          <p:cNvPr id="13" name="image1.jpeg"/>
          <p:cNvPicPr/>
          <p:nvPr/>
        </p:nvPicPr>
        <p:blipFill>
          <a:blip r:embed="rId11" cstate="print"/>
          <a:stretch>
            <a:fillRect/>
          </a:stretch>
        </p:blipFill>
        <p:spPr>
          <a:xfrm>
            <a:off x="857224" y="214290"/>
            <a:ext cx="1643074" cy="571504"/>
          </a:xfrm>
          <a:prstGeom prst="rect">
            <a:avLst/>
          </a:prstGeom>
        </p:spPr>
      </p:pic>
      <p:pic>
        <p:nvPicPr>
          <p:cNvPr id="14" name="image2.jpeg"/>
          <p:cNvPicPr/>
          <p:nvPr/>
        </p:nvPicPr>
        <p:blipFill>
          <a:blip r:embed="rId12" cstate="print"/>
          <a:stretch>
            <a:fillRect/>
          </a:stretch>
        </p:blipFill>
        <p:spPr>
          <a:xfrm>
            <a:off x="4000497" y="142852"/>
            <a:ext cx="1500198" cy="5715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1278209291"/>
              </p:ext>
            </p:extLst>
          </p:nvPr>
        </p:nvGraphicFramePr>
        <p:xfrm>
          <a:off x="899592" y="1268760"/>
          <a:ext cx="7344816" cy="4145280"/>
        </p:xfrm>
        <a:graphic>
          <a:graphicData uri="http://schemas.openxmlformats.org/drawingml/2006/table">
            <a:tbl>
              <a:tblPr firstRow="1" bandRow="1">
                <a:tableStyleId>{5C22544A-7EE6-4342-B048-85BDC9FD1C3A}</a:tableStyleId>
              </a:tblPr>
              <a:tblGrid>
                <a:gridCol w="1309990">
                  <a:extLst>
                    <a:ext uri="{9D8B030D-6E8A-4147-A177-3AD203B41FA5}">
                      <a16:colId xmlns:a16="http://schemas.microsoft.com/office/drawing/2014/main" xmlns="" val="20001"/>
                    </a:ext>
                  </a:extLst>
                </a:gridCol>
                <a:gridCol w="6034826">
                  <a:extLst>
                    <a:ext uri="{9D8B030D-6E8A-4147-A177-3AD203B41FA5}">
                      <a16:colId xmlns:a16="http://schemas.microsoft.com/office/drawing/2014/main" xmlns="" val="20002"/>
                    </a:ext>
                  </a:extLst>
                </a:gridCol>
              </a:tblGrid>
              <a:tr h="3960440">
                <a:tc>
                  <a:txBody>
                    <a:bodyPr/>
                    <a:lstStyle/>
                    <a:p>
                      <a:pPr algn="just"/>
                      <a:endParaRPr lang="ru-RU" sz="1400" b="1" kern="1200" dirty="0">
                        <a:solidFill>
                          <a:schemeClr val="dk1"/>
                        </a:solidFill>
                        <a:latin typeface="Times New Roman" pitchFamily="18" charset="0"/>
                        <a:ea typeface="+mn-ea"/>
                        <a:cs typeface="Times New Roman" pitchFamily="18" charset="0"/>
                      </a:endParaRPr>
                    </a:p>
                    <a:p>
                      <a:pPr algn="just"/>
                      <a:endParaRPr lang="ru-RU" sz="1400" b="1" kern="1200" dirty="0">
                        <a:solidFill>
                          <a:schemeClr val="dk1"/>
                        </a:solidFill>
                        <a:latin typeface="Times New Roman" pitchFamily="18" charset="0"/>
                        <a:ea typeface="+mn-ea"/>
                        <a:cs typeface="Times New Roman" pitchFamily="18" charset="0"/>
                      </a:endParaRPr>
                    </a:p>
                    <a:p>
                      <a:pPr algn="just"/>
                      <a:endParaRPr lang="ru-RU" sz="1400" b="1" kern="1200" dirty="0">
                        <a:noFill/>
                        <a:latin typeface="Times New Roman" pitchFamily="18" charset="0"/>
                        <a:ea typeface="+mn-ea"/>
                        <a:cs typeface="Times New Roman" pitchFamily="18" charset="0"/>
                      </a:endParaRPr>
                    </a:p>
                    <a:p>
                      <a:pPr algn="just"/>
                      <a:endParaRPr lang="ru-RU" sz="1400" b="1" kern="1200" dirty="0">
                        <a:solidFill>
                          <a:schemeClr val="dk1"/>
                        </a:solidFill>
                        <a:latin typeface="Times New Roman" pitchFamily="18" charset="0"/>
                        <a:ea typeface="+mn-ea"/>
                        <a:cs typeface="Times New Roman" pitchFamily="18" charset="0"/>
                      </a:endParaRPr>
                    </a:p>
                    <a:p>
                      <a:pPr algn="just"/>
                      <a:endParaRPr lang="ru-RU" sz="1400" b="1" kern="1200" dirty="0">
                        <a:solidFill>
                          <a:schemeClr val="dk1"/>
                        </a:solidFill>
                        <a:latin typeface="Times New Roman" pitchFamily="18" charset="0"/>
                        <a:ea typeface="+mn-ea"/>
                        <a:cs typeface="Times New Roman" pitchFamily="18" charset="0"/>
                      </a:endParaRPr>
                    </a:p>
                    <a:p>
                      <a:pPr algn="l"/>
                      <a:endParaRPr lang="ru-RU" sz="1400" b="1" kern="1200" dirty="0">
                        <a:solidFill>
                          <a:schemeClr val="dk1"/>
                        </a:solidFill>
                        <a:latin typeface="Times New Roman" pitchFamily="18" charset="0"/>
                        <a:ea typeface="+mn-ea"/>
                        <a:cs typeface="Times New Roman" pitchFamily="18" charset="0"/>
                      </a:endParaRPr>
                    </a:p>
                    <a:p>
                      <a:pPr algn="l"/>
                      <a:r>
                        <a:rPr lang="en-US" sz="1800" b="1" kern="1200" dirty="0">
                          <a:solidFill>
                            <a:schemeClr val="dk1"/>
                          </a:solidFill>
                          <a:latin typeface="Times New Roman" pitchFamily="18" charset="0"/>
                          <a:ea typeface="+mn-ea"/>
                          <a:cs typeface="Times New Roman" pitchFamily="18" charset="0"/>
                        </a:rPr>
                        <a:t>Expert assessment of employers</a:t>
                      </a:r>
                      <a:r>
                        <a:rPr lang="en-US" sz="1400" b="1" kern="1200" dirty="0">
                          <a:solidFill>
                            <a:schemeClr val="dk1"/>
                          </a:solidFill>
                          <a:latin typeface="Times New Roman" pitchFamily="18" charset="0"/>
                          <a:ea typeface="+mn-ea"/>
                          <a:cs typeface="Times New Roman" pitchFamily="18" charset="0"/>
                        </a:rPr>
                        <a:t>
</a:t>
                      </a:r>
                      <a:endParaRPr lang="ru-RU" sz="1400" b="1" dirty="0">
                        <a:latin typeface="Times New Roman" pitchFamily="18" charset="0"/>
                        <a:cs typeface="Times New Roman" pitchFamily="18" charset="0"/>
                      </a:endParaRPr>
                    </a:p>
                  </a:txBody>
                  <a:tcPr>
                    <a:solidFill>
                      <a:schemeClr val="bg1"/>
                    </a:solidFill>
                  </a:tcPr>
                </a:tc>
                <a:tc>
                  <a:txBody>
                    <a:bodyPr/>
                    <a:lstStyle/>
                    <a:p>
                      <a:pPr algn="just"/>
                      <a:endParaRPr lang="kk-KZ" sz="1400" kern="1200" dirty="0">
                        <a:solidFill>
                          <a:schemeClr val="dk1"/>
                        </a:solidFill>
                        <a:latin typeface="Times New Roman" pitchFamily="18" charset="0"/>
                        <a:ea typeface="+mn-ea"/>
                        <a:cs typeface="Times New Roman" pitchFamily="18" charset="0"/>
                      </a:endParaRPr>
                    </a:p>
                    <a:p>
                      <a:pPr marL="0" indent="0" algn="just">
                        <a:buNone/>
                      </a:pPr>
                      <a:endParaRPr lang="kk-KZ" sz="1400" kern="1200" dirty="0">
                        <a:solidFill>
                          <a:schemeClr val="dk1"/>
                        </a:solidFill>
                        <a:latin typeface="Times New Roman" pitchFamily="18" charset="0"/>
                        <a:ea typeface="+mn-ea"/>
                        <a:cs typeface="Times New Roman" pitchFamily="18" charset="0"/>
                      </a:endParaRPr>
                    </a:p>
                    <a:p>
                      <a:pPr marL="342900" indent="-342900" algn="just">
                        <a:buAutoNum type="arabicPeriod"/>
                      </a:pPr>
                      <a:endParaRPr lang="kk-KZ" sz="1400" kern="1200" dirty="0">
                        <a:solidFill>
                          <a:schemeClr val="dk1"/>
                        </a:solidFill>
                        <a:latin typeface="Times New Roman" pitchFamily="18" charset="0"/>
                        <a:ea typeface="+mn-ea"/>
                        <a:cs typeface="Times New Roman" pitchFamily="18" charset="0"/>
                      </a:endParaRPr>
                    </a:p>
                    <a:p>
                      <a:pPr marL="342900" indent="-342900" algn="just">
                        <a:buFont typeface="+mj-lt"/>
                        <a:buAutoNum type="arabicPeriod"/>
                      </a:pPr>
                      <a:r>
                        <a:rPr lang="en-US" sz="1600" kern="1200" dirty="0">
                          <a:solidFill>
                            <a:schemeClr val="dk1"/>
                          </a:solidFill>
                          <a:latin typeface="Times New Roman" pitchFamily="18" charset="0"/>
                          <a:ea typeface="+mn-ea"/>
                          <a:cs typeface="Times New Roman" pitchFamily="18" charset="0"/>
                        </a:rPr>
                        <a:t>Expert opinion of Ph.D., researcher of the National Academy of Sciences of the Ministry of Education and Science of the Republic of Kazakhstan </a:t>
                      </a:r>
                      <a:r>
                        <a:rPr lang="en-US" sz="1600" b="1" i="1" kern="1200" baseline="0" dirty="0">
                          <a:solidFill>
                            <a:schemeClr val="dk1"/>
                          </a:solidFill>
                          <a:latin typeface="Times New Roman" pitchFamily="18" charset="0"/>
                          <a:ea typeface="+mn-ea"/>
                          <a:cs typeface="Times New Roman" pitchFamily="18" charset="0"/>
                        </a:rPr>
                        <a:t>Mukasheva M.U. </a:t>
                      </a:r>
                      <a:endParaRPr lang="ru-RU" sz="1600" b="1" i="1" kern="1200" baseline="0" dirty="0">
                        <a:solidFill>
                          <a:schemeClr val="dk1"/>
                        </a:solidFill>
                        <a:latin typeface="Times New Roman" pitchFamily="18" charset="0"/>
                        <a:ea typeface="+mn-ea"/>
                        <a:cs typeface="Times New Roman" pitchFamily="18" charset="0"/>
                      </a:endParaRPr>
                    </a:p>
                    <a:p>
                      <a:pPr marL="342900" indent="-342900" algn="just">
                        <a:buFont typeface="+mj-lt"/>
                        <a:buAutoNum type="arabicPeriod"/>
                      </a:pPr>
                      <a:r>
                        <a:rPr lang="en-US" sz="1600" kern="1200" dirty="0">
                          <a:solidFill>
                            <a:schemeClr val="dk1"/>
                          </a:solidFill>
                          <a:latin typeface="Times New Roman" pitchFamily="18" charset="0"/>
                          <a:ea typeface="+mn-ea"/>
                          <a:cs typeface="Times New Roman" pitchFamily="18" charset="0"/>
                        </a:rPr>
                        <a:t>Experimental conclusion of Doctor of Pedagogical Sciences, Professor of the Department of Computer Sciences of Al-</a:t>
                      </a:r>
                      <a:r>
                        <a:rPr lang="en-US" sz="1600" kern="1200" dirty="0" err="1">
                          <a:solidFill>
                            <a:schemeClr val="dk1"/>
                          </a:solidFill>
                          <a:latin typeface="Times New Roman" pitchFamily="18" charset="0"/>
                          <a:ea typeface="+mn-ea"/>
                          <a:cs typeface="Times New Roman" pitchFamily="18" charset="0"/>
                        </a:rPr>
                        <a:t>Farabi</a:t>
                      </a:r>
                      <a:r>
                        <a:rPr lang="en-US" sz="1600" kern="1200" dirty="0">
                          <a:solidFill>
                            <a:schemeClr val="dk1"/>
                          </a:solidFill>
                          <a:latin typeface="Times New Roman" pitchFamily="18" charset="0"/>
                          <a:ea typeface="+mn-ea"/>
                          <a:cs typeface="Times New Roman" pitchFamily="18" charset="0"/>
                        </a:rPr>
                        <a:t> KazNU, Almaty </a:t>
                      </a:r>
                      <a:r>
                        <a:rPr lang="en-US" sz="1600" i="1" kern="1200" dirty="0">
                          <a:solidFill>
                            <a:schemeClr val="dk1"/>
                          </a:solidFill>
                          <a:latin typeface="Times New Roman" pitchFamily="18" charset="0"/>
                          <a:ea typeface="+mn-ea"/>
                          <a:cs typeface="Times New Roman" pitchFamily="18" charset="0"/>
                        </a:rPr>
                        <a:t>Kerimbayev N.N.</a:t>
                      </a:r>
                      <a:endParaRPr lang="ru-RU" sz="1600" i="1" kern="1200" dirty="0">
                        <a:solidFill>
                          <a:schemeClr val="dk1"/>
                        </a:solidFill>
                        <a:latin typeface="Times New Roman" pitchFamily="18" charset="0"/>
                        <a:ea typeface="+mn-ea"/>
                        <a:cs typeface="Times New Roman" pitchFamily="18" charset="0"/>
                      </a:endParaRPr>
                    </a:p>
                    <a:p>
                      <a:pPr marL="342900" indent="-342900" algn="just">
                        <a:buFont typeface="+mj-lt"/>
                        <a:buAutoNum type="arabicPeriod"/>
                      </a:pPr>
                      <a:r>
                        <a:rPr lang="en-US" sz="1600" kern="1200" dirty="0">
                          <a:solidFill>
                            <a:schemeClr val="dk1"/>
                          </a:solidFill>
                          <a:latin typeface="Times New Roman" pitchFamily="18" charset="0"/>
                          <a:ea typeface="+mn-ea"/>
                          <a:cs typeface="Times New Roman" pitchFamily="18" charset="0"/>
                        </a:rPr>
                        <a:t>Experimental conclusion of the employer-director of the State Institution "School-Lyceum No. 56" </a:t>
                      </a:r>
                      <a:r>
                        <a:rPr lang="en-US" sz="1600" i="1" kern="1200" dirty="0">
                          <a:solidFill>
                            <a:schemeClr val="dk1"/>
                          </a:solidFill>
                          <a:latin typeface="Times New Roman" pitchFamily="18" charset="0"/>
                          <a:ea typeface="+mn-ea"/>
                          <a:cs typeface="Times New Roman" pitchFamily="18" charset="0"/>
                        </a:rPr>
                        <a:t>Baygaziev R.F.</a:t>
                      </a:r>
                      <a:r>
                        <a:rPr lang="en-US" sz="1600" kern="1200" dirty="0">
                          <a:solidFill>
                            <a:schemeClr val="dk1"/>
                          </a:solidFill>
                          <a:latin typeface="Times New Roman" pitchFamily="18" charset="0"/>
                          <a:ea typeface="+mn-ea"/>
                          <a:cs typeface="Times New Roman" pitchFamily="18" charset="0"/>
                        </a:rPr>
                        <a:t> on the EP "7M01525- STEM Education" in the direction "7M015-Teacher Training in Natural Science Subjects". </a:t>
                      </a:r>
                      <a:endParaRPr lang="ru-RU" sz="1600" kern="1200" dirty="0">
                        <a:solidFill>
                          <a:schemeClr val="dk1"/>
                        </a:solidFill>
                        <a:latin typeface="Times New Roman" pitchFamily="18" charset="0"/>
                        <a:ea typeface="+mn-ea"/>
                        <a:cs typeface="Times New Roman" pitchFamily="18" charset="0"/>
                      </a:endParaRPr>
                    </a:p>
                    <a:p>
                      <a:pPr marL="342900" indent="-342900" algn="just">
                        <a:buFont typeface="+mj-lt"/>
                        <a:buAutoNum type="arabicPeriod"/>
                      </a:pPr>
                      <a:r>
                        <a:rPr lang="en-US" sz="1600" kern="1200" dirty="0">
                          <a:solidFill>
                            <a:schemeClr val="tx1"/>
                          </a:solidFill>
                          <a:latin typeface="Times New Roman" pitchFamily="18" charset="0"/>
                          <a:ea typeface="+mn-ea"/>
                          <a:cs typeface="Times New Roman" pitchFamily="18" charset="0"/>
                        </a:rPr>
                        <a:t>Expert opinion of Associate Professor of L.N. Gumilyov ENU </a:t>
                      </a:r>
                      <a:r>
                        <a:rPr lang="en-US" sz="1600" i="1" kern="1200" dirty="0" err="1">
                          <a:solidFill>
                            <a:schemeClr val="tx1"/>
                          </a:solidFill>
                          <a:latin typeface="Times New Roman" pitchFamily="18" charset="0"/>
                          <a:ea typeface="+mn-ea"/>
                          <a:cs typeface="Times New Roman" pitchFamily="18" charset="0"/>
                        </a:rPr>
                        <a:t>Kazykhanova</a:t>
                      </a:r>
                      <a:r>
                        <a:rPr lang="en-US" sz="1600" i="1" kern="1200" dirty="0">
                          <a:solidFill>
                            <a:schemeClr val="tx1"/>
                          </a:solidFill>
                          <a:latin typeface="Times New Roman" pitchFamily="18" charset="0"/>
                          <a:ea typeface="+mn-ea"/>
                          <a:cs typeface="Times New Roman" pitchFamily="18" charset="0"/>
                        </a:rPr>
                        <a:t> A.A.</a:t>
                      </a:r>
                      <a:endParaRPr lang="ru-RU" sz="1600" i="1" kern="1200" dirty="0">
                        <a:solidFill>
                          <a:schemeClr val="tx1"/>
                        </a:solidFill>
                        <a:latin typeface="Times New Roman" pitchFamily="18" charset="0"/>
                        <a:ea typeface="+mn-ea"/>
                        <a:cs typeface="Times New Roman" pitchFamily="18" charset="0"/>
                      </a:endParaRPr>
                    </a:p>
                    <a:p>
                      <a:pPr marL="342900" indent="-342900" algn="just">
                        <a:buFont typeface="+mj-lt"/>
                        <a:buAutoNum type="arabicPeriod"/>
                      </a:pPr>
                      <a:endParaRPr lang="ru-RU" sz="1600" i="1" kern="1200" dirty="0">
                        <a:solidFill>
                          <a:schemeClr val="tx1"/>
                        </a:solidFill>
                        <a:latin typeface="Times New Roman" pitchFamily="18" charset="0"/>
                        <a:ea typeface="+mn-ea"/>
                        <a:cs typeface="Times New Roman" pitchFamily="18" charset="0"/>
                      </a:endParaRPr>
                    </a:p>
                    <a:p>
                      <a:pPr marL="342900" indent="-342900" algn="just">
                        <a:buFont typeface="+mj-lt"/>
                        <a:buAutoNum type="arabicPeriod"/>
                      </a:pPr>
                      <a:endParaRPr lang="ru-RU" sz="1600" i="1" dirty="0">
                        <a:latin typeface="Times New Roman" pitchFamily="18" charset="0"/>
                        <a:cs typeface="Times New Roman" pitchFamily="18" charset="0"/>
                      </a:endParaRPr>
                    </a:p>
                  </a:txBody>
                  <a:tcPr>
                    <a:noFill/>
                  </a:tcPr>
                </a:tc>
                <a:extLst>
                  <a:ext uri="{0D108BD9-81ED-4DB2-BD59-A6C34878D82A}">
                    <a16:rowId xmlns:a16="http://schemas.microsoft.com/office/drawing/2014/main" xmlns="" val="10000"/>
                  </a:ext>
                </a:extLst>
              </a:tr>
            </a:tbl>
          </a:graphicData>
        </a:graphic>
      </p:graphicFrame>
      <p:pic>
        <p:nvPicPr>
          <p:cNvPr id="10" name="image1.jpeg"/>
          <p:cNvPicPr/>
          <p:nvPr/>
        </p:nvPicPr>
        <p:blipFill>
          <a:blip r:embed="rId2" cstate="print"/>
          <a:stretch>
            <a:fillRect/>
          </a:stretch>
        </p:blipFill>
        <p:spPr>
          <a:xfrm>
            <a:off x="1000100" y="357166"/>
            <a:ext cx="1571636" cy="571504"/>
          </a:xfrm>
          <a:prstGeom prst="rect">
            <a:avLst/>
          </a:prstGeom>
        </p:spPr>
      </p:pic>
      <p:pic>
        <p:nvPicPr>
          <p:cNvPr id="11" name="Рисунок 10"/>
          <p:cNvPicPr/>
          <p:nvPr/>
        </p:nvPicPr>
        <p:blipFill>
          <a:blip r:embed="rId3" cstate="print"/>
          <a:srcRect l="42447" t="10204" r="40918" b="79932"/>
          <a:stretch>
            <a:fillRect/>
          </a:stretch>
        </p:blipFill>
        <p:spPr bwMode="auto">
          <a:xfrm>
            <a:off x="6357950" y="285728"/>
            <a:ext cx="2085975" cy="695325"/>
          </a:xfrm>
          <a:prstGeom prst="rect">
            <a:avLst/>
          </a:prstGeom>
          <a:noFill/>
          <a:ln w="9525">
            <a:noFill/>
            <a:miter lim="800000"/>
            <a:headEnd/>
            <a:tailEnd/>
          </a:ln>
        </p:spPr>
      </p:pic>
      <p:pic>
        <p:nvPicPr>
          <p:cNvPr id="2" name="Рисунок 1">
            <a:extLst>
              <a:ext uri="{FF2B5EF4-FFF2-40B4-BE49-F238E27FC236}">
                <a16:creationId xmlns:a16="http://schemas.microsoft.com/office/drawing/2014/main" xmlns="" id="{C615324D-97A3-746A-45B8-636CA685A306}"/>
              </a:ext>
            </a:extLst>
          </p:cNvPr>
          <p:cNvPicPr/>
          <p:nvPr/>
        </p:nvPicPr>
        <p:blipFill rotWithShape="1">
          <a:blip r:embed="rId4" cstate="print">
            <a:extLst>
              <a:ext uri="{28A0092B-C50C-407E-A947-70E740481C1C}">
                <a14:useLocalDpi xmlns:a14="http://schemas.microsoft.com/office/drawing/2010/main" xmlns="" val="0"/>
              </a:ext>
            </a:extLst>
          </a:blip>
          <a:srcRect r="12500" b="24545"/>
          <a:stretch/>
        </p:blipFill>
        <p:spPr bwMode="auto">
          <a:xfrm>
            <a:off x="3857620" y="285728"/>
            <a:ext cx="1428760" cy="642918"/>
          </a:xfrm>
          <a:prstGeom prst="rect">
            <a:avLst/>
          </a:prstGeom>
          <a:ln>
            <a:noFill/>
          </a:ln>
          <a:extLst>
            <a:ext uri="{53640926-AAD7-44D8-BBD7-CCE9431645EC}">
              <a14:shadowObscured xmlns:a14="http://schemas.microsoft.com/office/drawing/2010/main" xmlns=""/>
            </a:ext>
          </a:extLst>
        </p:spPr>
      </p:pic>
      <p:cxnSp>
        <p:nvCxnSpPr>
          <p:cNvPr id="8" name="Прямая соединительная линия 7">
            <a:extLst>
              <a:ext uri="{FF2B5EF4-FFF2-40B4-BE49-F238E27FC236}">
                <a16:creationId xmlns:a16="http://schemas.microsoft.com/office/drawing/2014/main" xmlns="" id="{BADC8D4E-F306-D9A0-625A-9F5A55D4E66F}"/>
              </a:ext>
            </a:extLst>
          </p:cNvPr>
          <p:cNvCxnSpPr>
            <a:cxnSpLocks/>
          </p:cNvCxnSpPr>
          <p:nvPr/>
        </p:nvCxnSpPr>
        <p:spPr>
          <a:xfrm>
            <a:off x="2195736" y="1268760"/>
            <a:ext cx="0" cy="4104456"/>
          </a:xfrm>
          <a:prstGeom prst="line">
            <a:avLst/>
          </a:prstGeom>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xmlns="" id="{401459A4-1BFB-A4C6-9674-F316720CCA70}"/>
              </a:ext>
            </a:extLst>
          </p:cNvPr>
          <p:cNvCxnSpPr>
            <a:cxnSpLocks/>
          </p:cNvCxnSpPr>
          <p:nvPr/>
        </p:nvCxnSpPr>
        <p:spPr>
          <a:xfrm>
            <a:off x="899592" y="1268760"/>
            <a:ext cx="7563938" cy="0"/>
          </a:xfrm>
          <a:prstGeom prst="line">
            <a:avLst/>
          </a:prstGeom>
        </p:spPr>
        <p:style>
          <a:lnRef idx="1">
            <a:schemeClr val="dk1"/>
          </a:lnRef>
          <a:fillRef idx="0">
            <a:schemeClr val="dk1"/>
          </a:fillRef>
          <a:effectRef idx="0">
            <a:schemeClr val="dk1"/>
          </a:effectRef>
          <a:fontRef idx="minor">
            <a:schemeClr val="tx1"/>
          </a:fontRef>
        </p:style>
      </p:cxnSp>
      <p:cxnSp>
        <p:nvCxnSpPr>
          <p:cNvPr id="16" name="Прямая соединительная линия 15">
            <a:extLst>
              <a:ext uri="{FF2B5EF4-FFF2-40B4-BE49-F238E27FC236}">
                <a16:creationId xmlns:a16="http://schemas.microsoft.com/office/drawing/2014/main" xmlns="" id="{47C16FBC-9E9E-913B-72F0-5FCE452BE78B}"/>
              </a:ext>
            </a:extLst>
          </p:cNvPr>
          <p:cNvCxnSpPr/>
          <p:nvPr/>
        </p:nvCxnSpPr>
        <p:spPr>
          <a:xfrm>
            <a:off x="899592" y="1268760"/>
            <a:ext cx="0" cy="4104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B63291CE-A525-F685-FB4D-18FEF7580ED7}"/>
              </a:ext>
            </a:extLst>
          </p:cNvPr>
          <p:cNvCxnSpPr/>
          <p:nvPr/>
        </p:nvCxnSpPr>
        <p:spPr>
          <a:xfrm>
            <a:off x="8463530" y="1268760"/>
            <a:ext cx="0" cy="4104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79130FF6-D147-580A-3ECF-A41FCFFD7700}"/>
              </a:ext>
            </a:extLst>
          </p:cNvPr>
          <p:cNvCxnSpPr>
            <a:cxnSpLocks/>
          </p:cNvCxnSpPr>
          <p:nvPr/>
        </p:nvCxnSpPr>
        <p:spPr>
          <a:xfrm>
            <a:off x="899592" y="5373216"/>
            <a:ext cx="7544333"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2372" y="748374"/>
            <a:ext cx="8219256" cy="592258"/>
          </a:xfrm>
          <a:noFill/>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2400" dirty="0">
                <a:solidFill>
                  <a:schemeClr val="tx1"/>
                </a:solidFill>
                <a:latin typeface="Times New Roman" pitchFamily="18" charset="0"/>
                <a:cs typeface="Times New Roman" pitchFamily="18" charset="0"/>
              </a:rPr>
              <a:t>State exam of graduates</a:t>
            </a:r>
            <a:r>
              <a:rPr lang="en-US" sz="1600" dirty="0">
                <a:solidFill>
                  <a:schemeClr val="tx1"/>
                </a:solidFill>
                <a:latin typeface="Times New Roman" pitchFamily="18" charset="0"/>
                <a:cs typeface="Times New Roman" pitchFamily="18" charset="0"/>
              </a:rPr>
              <a:t>
</a:t>
            </a:r>
            <a:endParaRPr lang="ru-RU" sz="1600" dirty="0">
              <a:solidFill>
                <a:schemeClr val="tx1"/>
              </a:solidFill>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2" cstate="print"/>
          <a:srcRect l="39330" t="26334" r="25153" b="33333"/>
          <a:stretch>
            <a:fillRect/>
          </a:stretch>
        </p:blipFill>
        <p:spPr bwMode="auto">
          <a:xfrm>
            <a:off x="251520" y="1196752"/>
            <a:ext cx="6768752" cy="3668660"/>
          </a:xfrm>
          <a:prstGeom prst="rect">
            <a:avLst/>
          </a:prstGeom>
          <a:noFill/>
          <a:ln w="9525">
            <a:noFill/>
            <a:miter lim="800000"/>
            <a:headEnd/>
            <a:tailEnd/>
          </a:ln>
        </p:spPr>
      </p:pic>
      <p:pic>
        <p:nvPicPr>
          <p:cNvPr id="5" name="Рисунок 4"/>
          <p:cNvPicPr/>
          <p:nvPr/>
        </p:nvPicPr>
        <p:blipFill>
          <a:blip r:embed="rId3" cstate="print"/>
          <a:srcRect l="39444" t="18803" r="24319" b="25641"/>
          <a:stretch>
            <a:fillRect/>
          </a:stretch>
        </p:blipFill>
        <p:spPr bwMode="auto">
          <a:xfrm>
            <a:off x="2771800" y="3473624"/>
            <a:ext cx="5976664" cy="3384376"/>
          </a:xfrm>
          <a:prstGeom prst="rect">
            <a:avLst/>
          </a:prstGeom>
          <a:noFill/>
          <a:ln w="9525">
            <a:noFill/>
            <a:miter lim="800000"/>
            <a:headEnd/>
            <a:tailEnd/>
          </a:ln>
        </p:spPr>
      </p:pic>
      <p:pic>
        <p:nvPicPr>
          <p:cNvPr id="6" name="image1.jpeg"/>
          <p:cNvPicPr/>
          <p:nvPr/>
        </p:nvPicPr>
        <p:blipFill>
          <a:blip r:embed="rId4" cstate="print"/>
          <a:stretch>
            <a:fillRect/>
          </a:stretch>
        </p:blipFill>
        <p:spPr>
          <a:xfrm>
            <a:off x="899592" y="116632"/>
            <a:ext cx="1643074" cy="571504"/>
          </a:xfrm>
          <a:prstGeom prst="rect">
            <a:avLst/>
          </a:prstGeom>
        </p:spPr>
      </p:pic>
      <p:pic>
        <p:nvPicPr>
          <p:cNvPr id="7" name="image2.jpeg"/>
          <p:cNvPicPr/>
          <p:nvPr/>
        </p:nvPicPr>
        <p:blipFill>
          <a:blip r:embed="rId5" cstate="print"/>
          <a:stretch>
            <a:fillRect/>
          </a:stretch>
        </p:blipFill>
        <p:spPr>
          <a:xfrm>
            <a:off x="4000497" y="142852"/>
            <a:ext cx="1500198" cy="571504"/>
          </a:xfrm>
          <a:prstGeom prst="rect">
            <a:avLst/>
          </a:prstGeom>
        </p:spPr>
      </p:pic>
      <p:pic>
        <p:nvPicPr>
          <p:cNvPr id="8" name="Picture 13"/>
          <p:cNvPicPr>
            <a:picLocks noChangeAspect="1" noChangeArrowheads="1"/>
          </p:cNvPicPr>
          <p:nvPr/>
        </p:nvPicPr>
        <p:blipFill>
          <a:blip r:embed="rId6" cstate="print"/>
          <a:srcRect/>
          <a:stretch>
            <a:fillRect/>
          </a:stretch>
        </p:blipFill>
        <p:spPr bwMode="auto">
          <a:xfrm>
            <a:off x="6948264" y="0"/>
            <a:ext cx="1500198" cy="63486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24744"/>
            <a:ext cx="8229600" cy="792088"/>
          </a:xfrm>
          <a:solidFill>
            <a:schemeClr val="bg1"/>
          </a:solidFill>
        </p:spPr>
        <p:style>
          <a:lnRef idx="3">
            <a:schemeClr val="lt1"/>
          </a:lnRef>
          <a:fillRef idx="1">
            <a:schemeClr val="accent1"/>
          </a:fillRef>
          <a:effectRef idx="1">
            <a:schemeClr val="accent1"/>
          </a:effectRef>
          <a:fontRef idx="minor">
            <a:schemeClr val="lt1"/>
          </a:fontRef>
        </p:style>
        <p:txBody>
          <a:bodyPr>
            <a:normAutofit fontScale="90000"/>
          </a:bodyPr>
          <a:lstStyle/>
          <a:p>
            <a:pPr lvl="0"/>
            <a:r>
              <a:rPr lang="kk-KZ" sz="2400" dirty="0">
                <a:solidFill>
                  <a:srgbClr val="FF0000"/>
                </a:solidFill>
                <a:latin typeface="Times New Roman" pitchFamily="18" charset="0"/>
                <a:cs typeface="Times New Roman" pitchFamily="18" charset="0"/>
              </a:rPr>
              <a:t/>
            </a:r>
            <a:br>
              <a:rPr lang="kk-KZ" sz="2400" dirty="0">
                <a:solidFill>
                  <a:srgbClr val="FF0000"/>
                </a:solidFill>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STEM-Center of Program “</a:t>
            </a:r>
            <a:r>
              <a:rPr kumimoji="0" lang="kk-KZ"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Integrated Approach to STEM Teacher Training</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kk-KZ" sz="2000" b="0" i="0" u="none" strike="noStrike" cap="none" normalizeH="0" baseline="0" dirty="0">
                <a:ln>
                  <a:noFill/>
                </a:ln>
                <a:solidFill>
                  <a:schemeClr val="tx1"/>
                </a:solidFill>
                <a:effectLst/>
                <a:latin typeface="Arial" pitchFamily="34" charset="0"/>
                <a:cs typeface="Arial" pitchFamily="34" charset="0"/>
              </a:rPr>
              <a:t/>
            </a:r>
            <a:br>
              <a:rPr kumimoji="0" lang="kk-KZ" sz="2000" b="0" i="0" u="none" strike="noStrike" cap="none" normalizeH="0" baseline="0" dirty="0">
                <a:ln>
                  <a:noFill/>
                </a:ln>
                <a:solidFill>
                  <a:schemeClr val="tx1"/>
                </a:solidFill>
                <a:effectLst/>
                <a:latin typeface="Arial" pitchFamily="34" charset="0"/>
                <a:cs typeface="Arial" pitchFamily="34" charset="0"/>
              </a:rPr>
            </a:br>
            <a:endParaRPr lang="ru-RU" sz="2400" dirty="0">
              <a:solidFill>
                <a:schemeClr val="tx1"/>
              </a:solidFill>
              <a:latin typeface="Times New Roman" pitchFamily="18" charset="0"/>
              <a:cs typeface="Times New Roman" pitchFamily="18" charset="0"/>
            </a:endParaRPr>
          </a:p>
        </p:txBody>
      </p:sp>
      <p:pic>
        <p:nvPicPr>
          <p:cNvPr id="22530" name="Picture 2" descr="C:\Users\610101450574\Documents\STEM3\Report on the STEM coordination meeting\13 Stem center+\room1.jpeg"/>
          <p:cNvPicPr>
            <a:picLocks noGrp="1" noChangeAspect="1" noChangeArrowheads="1"/>
          </p:cNvPicPr>
          <p:nvPr>
            <p:ph idx="1"/>
          </p:nvPr>
        </p:nvPicPr>
        <p:blipFill>
          <a:blip r:embed="rId2" cstate="print"/>
          <a:srcRect/>
          <a:stretch>
            <a:fillRect/>
          </a:stretch>
        </p:blipFill>
        <p:spPr bwMode="auto">
          <a:xfrm>
            <a:off x="611560" y="2204864"/>
            <a:ext cx="4152912" cy="3114684"/>
          </a:xfrm>
          <a:prstGeom prst="rect">
            <a:avLst/>
          </a:prstGeom>
          <a:noFill/>
        </p:spPr>
      </p:pic>
      <p:pic>
        <p:nvPicPr>
          <p:cNvPr id="22531" name="Picture 3" descr="C:\Users\610101450574\Documents\STEM3\Report on the STEM coordination meeting\13 Stem center+\room2.jpeg"/>
          <p:cNvPicPr>
            <a:picLocks noChangeAspect="1" noChangeArrowheads="1"/>
          </p:cNvPicPr>
          <p:nvPr/>
        </p:nvPicPr>
        <p:blipFill>
          <a:blip r:embed="rId3" cstate="print"/>
          <a:srcRect/>
          <a:stretch>
            <a:fillRect/>
          </a:stretch>
        </p:blipFill>
        <p:spPr bwMode="auto">
          <a:xfrm>
            <a:off x="4788024" y="2204864"/>
            <a:ext cx="4191029" cy="3143272"/>
          </a:xfrm>
          <a:prstGeom prst="rect">
            <a:avLst/>
          </a:prstGeom>
          <a:noFill/>
        </p:spPr>
      </p:pic>
      <p:pic>
        <p:nvPicPr>
          <p:cNvPr id="5" name="image1.jpeg"/>
          <p:cNvPicPr/>
          <p:nvPr/>
        </p:nvPicPr>
        <p:blipFill>
          <a:blip r:embed="rId4" cstate="print"/>
          <a:stretch>
            <a:fillRect/>
          </a:stretch>
        </p:blipFill>
        <p:spPr>
          <a:xfrm>
            <a:off x="857224" y="214290"/>
            <a:ext cx="1643074" cy="571504"/>
          </a:xfrm>
          <a:prstGeom prst="rect">
            <a:avLst/>
          </a:prstGeom>
        </p:spPr>
      </p:pic>
      <p:pic>
        <p:nvPicPr>
          <p:cNvPr id="6" name="image2.jpeg"/>
          <p:cNvPicPr/>
          <p:nvPr/>
        </p:nvPicPr>
        <p:blipFill>
          <a:blip r:embed="rId5" cstate="print"/>
          <a:stretch>
            <a:fillRect/>
          </a:stretch>
        </p:blipFill>
        <p:spPr>
          <a:xfrm>
            <a:off x="4000497" y="142852"/>
            <a:ext cx="1500198" cy="571504"/>
          </a:xfrm>
          <a:prstGeom prst="rect">
            <a:avLst/>
          </a:prstGeom>
        </p:spPr>
      </p:pic>
      <p:pic>
        <p:nvPicPr>
          <p:cNvPr id="7" name="Picture 13"/>
          <p:cNvPicPr>
            <a:picLocks noChangeAspect="1" noChangeArrowheads="1"/>
          </p:cNvPicPr>
          <p:nvPr/>
        </p:nvPicPr>
        <p:blipFill>
          <a:blip r:embed="rId6" cstate="print"/>
          <a:srcRect/>
          <a:stretch>
            <a:fillRect/>
          </a:stretch>
        </p:blipFill>
        <p:spPr bwMode="auto">
          <a:xfrm>
            <a:off x="6876256" y="116632"/>
            <a:ext cx="1500198" cy="634866"/>
          </a:xfrm>
          <a:prstGeom prst="rect">
            <a:avLst/>
          </a:prstGeom>
          <a:noFill/>
          <a:ln w="9525">
            <a:noFill/>
            <a:miter lim="800000"/>
            <a:headEnd/>
            <a:tailEnd/>
          </a:ln>
          <a:effectLst/>
        </p:spPr>
      </p:pic>
      <p:sp>
        <p:nvSpPr>
          <p:cNvPr id="9217" name="Rectangle 1"/>
          <p:cNvSpPr>
            <a:spLocks noChangeArrowheads="1"/>
          </p:cNvSpPr>
          <p:nvPr/>
        </p:nvSpPr>
        <p:spPr bwMode="auto">
          <a:xfrm>
            <a:off x="395536" y="5445224"/>
            <a:ext cx="8640960" cy="107721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1600" dirty="0">
                <a:solidFill>
                  <a:schemeClr val="tx1"/>
                </a:solidFill>
                <a:latin typeface="Times New Roman" pitchFamily="18" charset="0"/>
                <a:ea typeface="PMingLiU"/>
                <a:cs typeface="Times New Roman" pitchFamily="18" charset="0"/>
              </a:rPr>
              <a:t>The purpose of stem center is to increase the interest of students in engineering and technical specialties based on the comprehensive use of science, technology, natural sciences and mathematical sciences, to provide young people with early vocational guidance and to focus on the development of potential in the areas of high-tech and knowledge-intensive.</a:t>
            </a:r>
            <a:endParaRPr kumimoji="0" lang="kk-KZ"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229600" cy="720080"/>
          </a:xfrm>
        </p:spPr>
        <p:style>
          <a:lnRef idx="3">
            <a:schemeClr val="lt1"/>
          </a:lnRef>
          <a:fillRef idx="1">
            <a:schemeClr val="accent1"/>
          </a:fillRef>
          <a:effectRef idx="1">
            <a:schemeClr val="accent1"/>
          </a:effectRef>
          <a:fontRef idx="minor">
            <a:schemeClr val="lt1"/>
          </a:fontRef>
        </p:style>
        <p:txBody>
          <a:bodyPr>
            <a:normAutofit fontScale="90000"/>
          </a:bodyPr>
          <a:lstStyle/>
          <a:p>
            <a:pPr lvl="0"/>
            <a:r>
              <a:rPr lang="kk-KZ" sz="2200" b="1" dirty="0">
                <a:latin typeface="Times New Roman" pitchFamily="18" charset="0"/>
                <a:cs typeface="Times New Roman" pitchFamily="18" charset="0"/>
              </a:rPr>
              <a:t/>
            </a:r>
            <a:br>
              <a:rPr lang="kk-KZ" sz="2200" b="1" dirty="0">
                <a:latin typeface="Times New Roman" pitchFamily="18" charset="0"/>
                <a:cs typeface="Times New Roman" pitchFamily="18" charset="0"/>
              </a:rPr>
            </a:br>
            <a:r>
              <a:rPr lang="en-US" sz="2200" b="1" dirty="0">
                <a:latin typeface="Times New Roman" pitchFamily="18" charset="0"/>
                <a:cs typeface="Times New Roman" pitchFamily="18" charset="0"/>
              </a:rPr>
              <a:t>International Conference </a:t>
            </a:r>
            <a:r>
              <a:rPr lang="kk-KZ" sz="2200" b="1" dirty="0">
                <a:latin typeface="Times New Roman" pitchFamily="18" charset="0"/>
                <a:cs typeface="Times New Roman" pitchFamily="18" charset="0"/>
              </a:rPr>
              <a:t>«Integrated Approach to STEM Teacher Training» (24.02.2021)</a:t>
            </a:r>
            <a:r>
              <a:rPr lang="kk-KZ" sz="1800" dirty="0">
                <a:latin typeface="Arial" pitchFamily="34" charset="0"/>
                <a:cs typeface="Arial" pitchFamily="34" charset="0"/>
              </a:rPr>
              <a:t/>
            </a:r>
            <a:br>
              <a:rPr lang="kk-KZ" sz="1800" dirty="0">
                <a:latin typeface="Arial" pitchFamily="34" charset="0"/>
                <a:cs typeface="Arial" pitchFamily="34" charset="0"/>
              </a:rPr>
            </a:br>
            <a:r>
              <a:rPr lang="kk-KZ" sz="2000" dirty="0"/>
              <a:t> </a:t>
            </a:r>
            <a:endParaRPr lang="ru-RU" sz="2000" dirty="0"/>
          </a:p>
        </p:txBody>
      </p:sp>
      <p:pic>
        <p:nvPicPr>
          <p:cNvPr id="1026" name="Picture 2"/>
          <p:cNvPicPr>
            <a:picLocks noChangeAspect="1" noChangeArrowheads="1"/>
          </p:cNvPicPr>
          <p:nvPr/>
        </p:nvPicPr>
        <p:blipFill>
          <a:blip r:embed="rId2" cstate="print"/>
          <a:srcRect l="14569" t="14000" r="15345" b="15301"/>
          <a:stretch>
            <a:fillRect/>
          </a:stretch>
        </p:blipFill>
        <p:spPr bwMode="auto">
          <a:xfrm>
            <a:off x="467544" y="1916832"/>
            <a:ext cx="8100392" cy="4596290"/>
          </a:xfrm>
          <a:prstGeom prst="rect">
            <a:avLst/>
          </a:prstGeom>
          <a:noFill/>
          <a:ln w="9525">
            <a:noFill/>
            <a:miter lim="800000"/>
            <a:headEnd/>
            <a:tailEnd/>
          </a:ln>
        </p:spPr>
      </p:pic>
      <p:pic>
        <p:nvPicPr>
          <p:cNvPr id="5" name="image1.jpeg"/>
          <p:cNvPicPr/>
          <p:nvPr/>
        </p:nvPicPr>
        <p:blipFill>
          <a:blip r:embed="rId3" cstate="print"/>
          <a:stretch>
            <a:fillRect/>
          </a:stretch>
        </p:blipFill>
        <p:spPr>
          <a:xfrm>
            <a:off x="1043608" y="188640"/>
            <a:ext cx="1571636" cy="571504"/>
          </a:xfrm>
          <a:prstGeom prst="rect">
            <a:avLst/>
          </a:prstGeom>
        </p:spPr>
      </p:pic>
      <p:pic>
        <p:nvPicPr>
          <p:cNvPr id="6" name="Рисунок 5"/>
          <p:cNvPicPr/>
          <p:nvPr/>
        </p:nvPicPr>
        <p:blipFill rotWithShape="1">
          <a:blip r:embed="rId4" cstate="print">
            <a:extLst>
              <a:ext uri="{28A0092B-C50C-407E-A947-70E740481C1C}">
                <a14:useLocalDpi xmlns:a14="http://schemas.microsoft.com/office/drawing/2010/main" xmlns="" val="0"/>
              </a:ext>
            </a:extLst>
          </a:blip>
          <a:srcRect r="12500" b="24545"/>
          <a:stretch/>
        </p:blipFill>
        <p:spPr bwMode="auto">
          <a:xfrm>
            <a:off x="3851920" y="116632"/>
            <a:ext cx="1428760" cy="642918"/>
          </a:xfrm>
          <a:prstGeom prst="rect">
            <a:avLst/>
          </a:prstGeom>
          <a:ln>
            <a:noFill/>
          </a:ln>
          <a:extLst>
            <a:ext uri="{53640926-AAD7-44D8-BBD7-CCE9431645EC}">
              <a14:shadowObscured xmlns:a14="http://schemas.microsoft.com/office/drawing/2010/main" xmlns=""/>
            </a:ext>
          </a:extLst>
        </p:spPr>
      </p:pic>
      <p:pic>
        <p:nvPicPr>
          <p:cNvPr id="7" name="Рисунок 6"/>
          <p:cNvPicPr/>
          <p:nvPr/>
        </p:nvPicPr>
        <p:blipFill>
          <a:blip r:embed="rId5" cstate="print"/>
          <a:srcRect l="42447" t="10204" r="40918" b="79932"/>
          <a:stretch>
            <a:fillRect/>
          </a:stretch>
        </p:blipFill>
        <p:spPr bwMode="auto">
          <a:xfrm>
            <a:off x="6444208" y="0"/>
            <a:ext cx="2085975" cy="6953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US" sz="2400" b="1" dirty="0">
                <a:latin typeface="Times New Roman" pitchFamily="18" charset="0"/>
                <a:cs typeface="Times New Roman" pitchFamily="18" charset="0"/>
              </a:rPr>
              <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National seminar to raise awareness of the training of masters</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en-US" sz="2400" b="1" dirty="0">
                <a:latin typeface="Times New Roman" pitchFamily="18" charset="0"/>
                <a:cs typeface="Times New Roman" pitchFamily="18" charset="0"/>
              </a:rPr>
              <a:t>under the Erasmus + program (</a:t>
            </a:r>
            <a:r>
              <a:rPr lang="en-US" sz="2000" dirty="0">
                <a:latin typeface="Times New Roman" pitchFamily="18" charset="0"/>
                <a:cs typeface="Times New Roman" pitchFamily="18" charset="0"/>
              </a:rPr>
              <a:t>29.03.2022</a:t>
            </a:r>
            <a:r>
              <a:rPr lang="en-US" sz="2400" b="1" dirty="0">
                <a:latin typeface="Times New Roman" pitchFamily="18" charset="0"/>
                <a:cs typeface="Times New Roman" pitchFamily="18" charset="0"/>
              </a:rPr>
              <a:t>)</a:t>
            </a:r>
            <a:r>
              <a:rPr lang="ru-RU" sz="2400" dirty="0"/>
              <a:t/>
            </a:r>
            <a:br>
              <a:rPr lang="ru-RU" sz="2400" dirty="0"/>
            </a:br>
            <a:endParaRPr lang="ru-RU" sz="2400"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srcRect/>
          <a:stretch>
            <a:fillRect/>
          </a:stretch>
        </p:blipFill>
        <p:spPr bwMode="auto">
          <a:xfrm>
            <a:off x="5214942" y="1643050"/>
            <a:ext cx="3500462" cy="2757494"/>
          </a:xfrm>
          <a:prstGeom prst="rect">
            <a:avLst/>
          </a:prstGeom>
          <a:noFill/>
          <a:ln w="9525">
            <a:noFill/>
            <a:miter lim="800000"/>
            <a:headEnd/>
            <a:tailEnd/>
          </a:ln>
        </p:spPr>
      </p:pic>
      <p:pic>
        <p:nvPicPr>
          <p:cNvPr id="5" name="Рисунок 4"/>
          <p:cNvPicPr/>
          <p:nvPr/>
        </p:nvPicPr>
        <p:blipFill>
          <a:blip r:embed="rId3" cstate="print"/>
          <a:srcRect/>
          <a:stretch>
            <a:fillRect/>
          </a:stretch>
        </p:blipFill>
        <p:spPr bwMode="auto">
          <a:xfrm>
            <a:off x="428596" y="1643050"/>
            <a:ext cx="4643470" cy="2714644"/>
          </a:xfrm>
          <a:prstGeom prst="rect">
            <a:avLst/>
          </a:prstGeom>
          <a:noFill/>
          <a:ln w="9525">
            <a:noFill/>
            <a:miter lim="800000"/>
            <a:headEnd/>
            <a:tailEnd/>
          </a:ln>
        </p:spPr>
      </p:pic>
      <p:sp>
        <p:nvSpPr>
          <p:cNvPr id="15361" name="Rectangle 1"/>
          <p:cNvSpPr>
            <a:spLocks noChangeArrowheads="1"/>
          </p:cNvSpPr>
          <p:nvPr/>
        </p:nvSpPr>
        <p:spPr bwMode="auto">
          <a:xfrm>
            <a:off x="857224" y="4786322"/>
            <a:ext cx="7643866" cy="1600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ENU coordinator, Professor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Serik</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a:t>
            </a:r>
            <a:r>
              <a:rPr kumimoji="0" lang="kk-KZ"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acquainted the participants of the seminar with the ongoing career guidance work on STEM education.</a:t>
            </a:r>
            <a:endParaRPr kumimoji="0" lang="ru-RU" sz="4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Department of Computer Science has a dissertation council, where doctoral students study and engage with STEM problems.</a:t>
            </a:r>
            <a:endParaRPr kumimoji="0" lang="ru-RU" sz="4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coordinator, Vice-rector of the University,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Rovnyakova</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I.V. spoke about the completed work on awareness of STEM education at the S.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Amanzholov</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EKSU. At the end, the M.O.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Auezov</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SKSU coordinator, associate professor,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Omasheva</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G.Sh</a:t>
            </a:r>
            <a:r>
              <a:rPr kumimoji="0" lang="en-US"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made a speech.</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736</Words>
  <Application>Microsoft Office PowerPoint</Application>
  <PresentationFormat>Экран (4:3)</PresentationFormat>
  <Paragraphs>72</Paragraphs>
  <Slides>16</Slides>
  <Notes>0</Notes>
  <HiddenSlides>1</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Implementation    of     the     project «Integrated Approach to Teacher Training» at the L.N. Gumilyov Eurasian National University</vt:lpstr>
      <vt:lpstr>Слайд 2</vt:lpstr>
      <vt:lpstr>L.N. Gumilyov Eurasian National University</vt:lpstr>
      <vt:lpstr>Слайд 4</vt:lpstr>
      <vt:lpstr>Слайд 5</vt:lpstr>
      <vt:lpstr>State exam of graduates
</vt:lpstr>
      <vt:lpstr> STEM-Center of Program “Integrated Approach to STEM Teacher Training” </vt:lpstr>
      <vt:lpstr> International Conference «Integrated Approach to STEM Teacher Training» (24.02.2021)  </vt:lpstr>
      <vt:lpstr> National seminar to raise awareness of the training of masters under the Erasmus + program (29.03.2022) </vt:lpstr>
      <vt:lpstr>Слайд 10</vt:lpstr>
      <vt:lpstr>Summer school on the basis L.N. Gumilyov Eurasian National University «STEM in Modern education: Trends and Strategies»</vt:lpstr>
      <vt:lpstr>Слайд 12</vt:lpstr>
      <vt:lpstr>  Regional training workshops in STEM days «STEM-training and methods of conducting practical exercises» (12.01.2021; 15.10.2021; 25.01.2022) </vt:lpstr>
      <vt:lpstr>Interproject coaching</vt:lpstr>
      <vt:lpstr>Awareness: Social networks, monograph, newspapers, conferences, career guidance
</vt:lpstr>
      <vt:lpstr>Coordination meetings (2022)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project «Integrated Approach to Teacher Training» at the L.N. Gumilyov Eurasian National University</dc:title>
  <dc:creator>610101450574</dc:creator>
  <cp:lastModifiedBy>iod</cp:lastModifiedBy>
  <cp:revision>51</cp:revision>
  <dcterms:created xsi:type="dcterms:W3CDTF">2023-01-05T09:05:07Z</dcterms:created>
  <dcterms:modified xsi:type="dcterms:W3CDTF">2023-04-20T07:33:04Z</dcterms:modified>
</cp:coreProperties>
</file>